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58" r:id="rId4"/>
  </p:sldMasterIdLst>
  <p:notesMasterIdLst>
    <p:notesMasterId r:id="rId25"/>
  </p:notesMasterIdLst>
  <p:handoutMasterIdLst>
    <p:handoutMasterId r:id="rId26"/>
  </p:handoutMasterIdLst>
  <p:sldIdLst>
    <p:sldId id="505" r:id="rId5"/>
    <p:sldId id="527" r:id="rId6"/>
    <p:sldId id="497" r:id="rId7"/>
    <p:sldId id="324" r:id="rId8"/>
    <p:sldId id="2868" r:id="rId9"/>
    <p:sldId id="2871" r:id="rId10"/>
    <p:sldId id="289" r:id="rId11"/>
    <p:sldId id="263" r:id="rId12"/>
    <p:sldId id="290" r:id="rId13"/>
    <p:sldId id="2870" r:id="rId14"/>
    <p:sldId id="508" r:id="rId15"/>
    <p:sldId id="2865" r:id="rId16"/>
    <p:sldId id="938" r:id="rId17"/>
    <p:sldId id="939" r:id="rId18"/>
    <p:sldId id="2812" r:id="rId19"/>
    <p:sldId id="2813" r:id="rId20"/>
    <p:sldId id="847" r:id="rId21"/>
    <p:sldId id="845" r:id="rId22"/>
    <p:sldId id="530" r:id="rId23"/>
    <p:sldId id="2877" r:id="rId24"/>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23A"/>
    <a:srgbClr val="8D9BF7"/>
    <a:srgbClr val="144D73"/>
    <a:srgbClr val="ADD1DD"/>
    <a:srgbClr val="B8DDE9"/>
    <a:srgbClr val="A4DDFB"/>
    <a:srgbClr val="ACDDEC"/>
    <a:srgbClr val="AAD8EC"/>
    <a:srgbClr val="A1D8EC"/>
    <a:srgbClr val="8CD5F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2" autoAdjust="0"/>
    <p:restoredTop sz="95416" autoAdjust="0"/>
  </p:normalViewPr>
  <p:slideViewPr>
    <p:cSldViewPr snapToGrid="0" showGuides="1">
      <p:cViewPr varScale="1">
        <p:scale>
          <a:sx n="137" d="100"/>
          <a:sy n="137" d="100"/>
        </p:scale>
        <p:origin x="576" y="18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4912" y="15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Lucida Grande" panose="020B0600040502020204" pitchFamily="34" charset="0"/>
                <a:cs typeface="Lucida Grande" panose="020B0600040502020204" pitchFamily="34" charset="0"/>
              </a:rPr>
              <a:t>4/3/22</a:t>
            </a:fld>
            <a:endParaRPr lang="en-US" dirty="0">
              <a:latin typeface="Lucida Grande" panose="020B0600040502020204" pitchFamily="34" charset="0"/>
              <a:cs typeface="Lucida Grande" panose="020B0600040502020204" pitchFamily="34" charset="0"/>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Lucida Grande" panose="020B0600040502020204" pitchFamily="34" charset="0"/>
                <a:cs typeface="Lucida Grande" panose="020B0600040502020204" pitchFamily="34" charset="0"/>
              </a:rPr>
              <a:pPr algn="l"/>
              <a:t>‹#›</a:t>
            </a:fld>
            <a:endParaRPr lang="en-US" dirty="0">
              <a:latin typeface="Lucida Grande" panose="020B0600040502020204" pitchFamily="34" charset="0"/>
              <a:cs typeface="Lucida Grande" panose="020B0600040502020204" pitchFamily="34" charset="0"/>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b="0" i="0">
                <a:latin typeface="Lucida Grande" panose="020B0600040502020204" pitchFamily="34" charset="0"/>
                <a:cs typeface="Lucida Grande" panose="020B0600040502020204" pitchFamily="34" charset="0"/>
              </a:defRPr>
            </a:lvl1pPr>
          </a:lstStyle>
          <a:p>
            <a:fld id="{D7992059-949A-4D84-A84D-82EB5F97947B}" type="datetimeFigureOut">
              <a:rPr lang="en-US" smtClean="0"/>
              <a:pPr/>
              <a:t>4/3/22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b="0" i="0">
                <a:latin typeface="Lucida Grande" panose="020B0600040502020204" pitchFamily="34" charset="0"/>
                <a:cs typeface="Lucida Grande" panose="020B0600040502020204" pitchFamily="34" charset="0"/>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b="0" i="0" kern="1200">
        <a:solidFill>
          <a:schemeClr val="tx1"/>
        </a:solidFill>
        <a:latin typeface="Lucida Grande" panose="020B0600040502020204" pitchFamily="34" charset="0"/>
        <a:ea typeface="+mn-ea"/>
        <a:cs typeface="+mn-cs"/>
      </a:defRPr>
    </a:lvl1pPr>
    <a:lvl2pPr marL="457200" algn="l" defTabSz="914400" rtl="0" eaLnBrk="1" latinLnBrk="0" hangingPunct="1">
      <a:lnSpc>
        <a:spcPct val="90000"/>
      </a:lnSpc>
      <a:spcBef>
        <a:spcPts val="300"/>
      </a:spcBef>
      <a:defRPr sz="1200" b="0" i="0" kern="1200">
        <a:solidFill>
          <a:schemeClr val="tx1"/>
        </a:solidFill>
        <a:latin typeface="Lucida Grande" panose="020B0600040502020204" pitchFamily="34" charset="0"/>
        <a:ea typeface="+mn-ea"/>
        <a:cs typeface="+mn-cs"/>
      </a:defRPr>
    </a:lvl2pPr>
    <a:lvl3pPr marL="914400" algn="l" defTabSz="914400" rtl="0" eaLnBrk="1" latinLnBrk="0" hangingPunct="1">
      <a:lnSpc>
        <a:spcPct val="90000"/>
      </a:lnSpc>
      <a:spcBef>
        <a:spcPts val="300"/>
      </a:spcBef>
      <a:defRPr sz="1200" b="0" i="0" kern="1200">
        <a:solidFill>
          <a:schemeClr val="tx1"/>
        </a:solidFill>
        <a:latin typeface="Lucida Grande" panose="020B0600040502020204" pitchFamily="34" charset="0"/>
        <a:ea typeface="+mn-ea"/>
        <a:cs typeface="+mn-cs"/>
      </a:defRPr>
    </a:lvl3pPr>
    <a:lvl4pPr marL="1371600" algn="l" defTabSz="914400" rtl="0" eaLnBrk="1" latinLnBrk="0" hangingPunct="1">
      <a:lnSpc>
        <a:spcPct val="90000"/>
      </a:lnSpc>
      <a:spcBef>
        <a:spcPts val="300"/>
      </a:spcBef>
      <a:defRPr sz="1200" b="0" i="0" kern="1200">
        <a:solidFill>
          <a:schemeClr val="tx1"/>
        </a:solidFill>
        <a:latin typeface="Lucida Grande" panose="020B0600040502020204" pitchFamily="34" charset="0"/>
        <a:ea typeface="+mn-ea"/>
        <a:cs typeface="+mn-cs"/>
      </a:defRPr>
    </a:lvl4pPr>
    <a:lvl5pPr marL="1828800" algn="l" defTabSz="914400" rtl="0" eaLnBrk="1" latinLnBrk="0" hangingPunct="1">
      <a:lnSpc>
        <a:spcPct val="90000"/>
      </a:lnSpc>
      <a:spcBef>
        <a:spcPts val="300"/>
      </a:spcBef>
      <a:defRPr sz="1200" b="0" i="0" kern="1200">
        <a:solidFill>
          <a:schemeClr val="tx1"/>
        </a:solidFill>
        <a:latin typeface="Lucida Grande" panose="020B06000405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4 reentrant tubes, 250 kg each array, 14 strings with 7 detectors, each 2.5 kg, </a:t>
            </a:r>
          </a:p>
        </p:txBody>
      </p:sp>
      <p:sp>
        <p:nvSpPr>
          <p:cNvPr id="4" name="Foliennummernplatzhalt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5EFD1AF-1D16-5540-912C-86C017161891}"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1844142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dirty="0">
                <a:solidFill>
                  <a:srgbClr val="FF0000"/>
                </a:solidFill>
                <a:latin typeface="Lucida Grande" panose="020B0600040502020204" pitchFamily="34" charset="0"/>
                <a:cs typeface="Lucida Grande" panose="020B0600040502020204" pitchFamily="34" charset="0"/>
              </a:rPr>
              <a:t>Work organized, well decomposed and complete comprehensive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223013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dirty="0">
                <a:solidFill>
                  <a:srgbClr val="FF0000"/>
                </a:solidFill>
                <a:latin typeface="Lucida Grande" panose="020B0600040502020204" pitchFamily="34" charset="0"/>
                <a:cs typeface="Lucida Grande" panose="020B0600040502020204" pitchFamily="34" charset="0"/>
              </a:rPr>
              <a:t>Work organized, well decomposed and complete comprehensive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402662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356213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143086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Spell out ICPC. The three detector geometries developed by the </a:t>
            </a:r>
            <a:r>
              <a:rPr lang="en-US" dirty="0" err="1"/>
              <a:t>Majorana</a:t>
            </a:r>
            <a:r>
              <a:rPr lang="en-US" dirty="0"/>
              <a:t>, GERDA, and LEGEND collaborations. The mass of ICPC detectors is up to a factor 3 larger than that of its predecessors. </a:t>
            </a:r>
          </a:p>
          <a:p>
            <a:endParaRPr lang="en-US" dirty="0"/>
          </a:p>
        </p:txBody>
      </p:sp>
      <p:sp>
        <p:nvSpPr>
          <p:cNvPr id="4" name="Foliennummernplatzhalt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5EFD1AF-1D16-5540-912C-86C017161891}"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147682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5EFD1AF-1D16-5540-912C-86C017161891}"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109418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Excellent response / peak shape. Mean energy resolution of 2.2 keV FWHM is significantly below our goal of 2.5 keV</a:t>
            </a:r>
          </a:p>
        </p:txBody>
      </p:sp>
      <p:sp>
        <p:nvSpPr>
          <p:cNvPr id="4" name="Foliennummernplatzhalt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5EFD1AF-1D16-5540-912C-86C017161891}"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325024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cs typeface="Lucida Grande" panose="020B0600040502020204" pitchFamily="34" charset="0"/>
              </a:rPr>
              <a:t>(18.5t in reentrant tubes) </a:t>
            </a:r>
            <a:endParaRPr lang="en-US" dirty="0"/>
          </a:p>
        </p:txBody>
      </p:sp>
      <p:sp>
        <p:nvSpPr>
          <p:cNvPr id="4" name="Foliennummernplatzhalt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5EFD1AF-1D16-5540-912C-86C017161891}"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3894669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5EFD1AF-1D16-5540-912C-86C017161891}" type="slidenum">
              <a:rPr kumimoji="0" lang="en-US" sz="1200" b="0" i="0" u="none" strike="noStrike" kern="1200" cap="none" spc="0" normalizeH="0" baseline="0" noProof="0" smtClean="0">
                <a:ln>
                  <a:noFill/>
                </a:ln>
                <a:solidFill>
                  <a:prstClr val="black"/>
                </a:solidFill>
                <a:effectLst/>
                <a:uLnTx/>
                <a:uFillTx/>
                <a:latin typeface="Lucida Grande" panose="020B0600040502020204" pitchFamily="34" charset="0"/>
                <a:ea typeface="+mn-ea"/>
                <a:cs typeface="Lucida Grande" panose="020B06000405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Lucida Grande" panose="020B0600040502020204" pitchFamily="34" charset="0"/>
              <a:ea typeface="+mn-ea"/>
              <a:cs typeface="Lucida Grande" panose="020B0600040502020204" pitchFamily="34" charset="0"/>
            </a:endParaRPr>
          </a:p>
        </p:txBody>
      </p:sp>
    </p:spTree>
    <p:extLst>
      <p:ext uri="{BB962C8B-B14F-4D97-AF65-F5344CB8AC3E}">
        <p14:creationId xmlns:p14="http://schemas.microsoft.com/office/powerpoint/2010/main" val="417769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275418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205776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Dates &amp; 36 Months of Float</a:t>
            </a:r>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a:p>
        </p:txBody>
      </p:sp>
    </p:spTree>
    <p:extLst>
      <p:ext uri="{BB962C8B-B14F-4D97-AF65-F5344CB8AC3E}">
        <p14:creationId xmlns:p14="http://schemas.microsoft.com/office/powerpoint/2010/main" val="3585396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AC39D2F-2485-394F-9C34-7C64A7F5BF9B}"/>
              </a:ext>
            </a:extLst>
          </p:cNvPr>
          <p:cNvSpPr/>
          <p:nvPr userDrawn="1"/>
        </p:nvSpPr>
        <p:spPr>
          <a:xfrm>
            <a:off x="-4762" y="1992"/>
            <a:ext cx="12196762" cy="6858000"/>
          </a:xfrm>
          <a:prstGeom prst="rect">
            <a:avLst/>
          </a:prstGeom>
          <a:solidFill>
            <a:srgbClr val="CCCCCC">
              <a:alpha val="70980"/>
            </a:srgbClr>
          </a:solidFill>
          <a:ln w="3810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b="0" i="0" dirty="0">
              <a:solidFill>
                <a:schemeClr val="bg1">
                  <a:lumMod val="75000"/>
                </a:schemeClr>
              </a:solidFill>
              <a:latin typeface="Lucida Grande" panose="020B0600040502020204" pitchFamily="34" charset="0"/>
            </a:endParaRPr>
          </a:p>
        </p:txBody>
      </p:sp>
      <p:sp>
        <p:nvSpPr>
          <p:cNvPr id="13" name="Rectangle 12">
            <a:extLst>
              <a:ext uri="{FF2B5EF4-FFF2-40B4-BE49-F238E27FC236}">
                <a16:creationId xmlns:a16="http://schemas.microsoft.com/office/drawing/2014/main" id="{6F01BFA7-0C0C-42A3-A151-3853FF801773}"/>
              </a:ext>
            </a:extLst>
          </p:cNvPr>
          <p:cNvSpPr/>
          <p:nvPr userDrawn="1"/>
        </p:nvSpPr>
        <p:spPr>
          <a:xfrm>
            <a:off x="277653" y="1043010"/>
            <a:ext cx="11309368" cy="4264655"/>
          </a:xfrm>
          <a:prstGeom prst="rect">
            <a:avLst/>
          </a:prstGeom>
          <a:solidFill>
            <a:srgbClr val="F2F2F2">
              <a:alpha val="94118"/>
            </a:srgbClr>
          </a:solidFill>
          <a:ln w="3810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a:lnSpc>
                <a:spcPct val="90000"/>
              </a:lnSpc>
            </a:pPr>
            <a:endParaRPr lang="en-US" b="0" i="0" dirty="0">
              <a:solidFill>
                <a:schemeClr val="bg1">
                  <a:lumMod val="75000"/>
                </a:schemeClr>
              </a:solidFill>
              <a:latin typeface="Lucida Grande" panose="020B0600040502020204" pitchFamily="34" charset="0"/>
            </a:endParaRPr>
          </a:p>
        </p:txBody>
      </p:sp>
      <p:pic>
        <p:nvPicPr>
          <p:cNvPr id="15" name="Picture 14">
            <a:extLst>
              <a:ext uri="{FF2B5EF4-FFF2-40B4-BE49-F238E27FC236}">
                <a16:creationId xmlns:a16="http://schemas.microsoft.com/office/drawing/2014/main" id="{8D55B820-E5F6-4F71-BB15-9729898D1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Rectangle 15">
            <a:extLst>
              <a:ext uri="{FF2B5EF4-FFF2-40B4-BE49-F238E27FC236}">
                <a16:creationId xmlns:a16="http://schemas.microsoft.com/office/drawing/2014/main" id="{C2DBCC9F-9BA5-495B-A6DB-0540F1CF7359}"/>
              </a:ext>
            </a:extLst>
          </p:cNvPr>
          <p:cNvSpPr/>
          <p:nvPr userDrawn="1"/>
        </p:nvSpPr>
        <p:spPr>
          <a:xfrm>
            <a:off x="0" y="320040"/>
            <a:ext cx="27432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598232BC-09B1-41DF-8007-C2CA36938E4E}"/>
              </a:ext>
            </a:extLst>
          </p:cNvPr>
          <p:cNvSpPr/>
          <p:nvPr userDrawn="1"/>
        </p:nvSpPr>
        <p:spPr>
          <a:xfrm>
            <a:off x="274320" y="320040"/>
            <a:ext cx="1412673" cy="510909"/>
          </a:xfrm>
          <a:prstGeom prst="rect">
            <a:avLst/>
          </a:prstGeom>
          <a:solidFill>
            <a:schemeClr val="accent5">
              <a:alpha val="56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 name="TextBox 17">
            <a:extLst>
              <a:ext uri="{FF2B5EF4-FFF2-40B4-BE49-F238E27FC236}">
                <a16:creationId xmlns:a16="http://schemas.microsoft.com/office/drawing/2014/main" id="{CF1CA70B-BD55-4300-A29C-D9FB6208AA95}"/>
              </a:ext>
            </a:extLst>
          </p:cNvPr>
          <p:cNvSpPr txBox="1"/>
          <p:nvPr userDrawn="1"/>
        </p:nvSpPr>
        <p:spPr>
          <a:xfrm>
            <a:off x="413129" y="5343835"/>
            <a:ext cx="5238838" cy="307777"/>
          </a:xfrm>
          <a:prstGeom prst="rect">
            <a:avLst/>
          </a:prstGeom>
          <a:noFill/>
        </p:spPr>
        <p:txBody>
          <a:bodyPr wrap="square" rtlCol="0">
            <a:spAutoFit/>
          </a:bodyPr>
          <a:lstStyle/>
          <a:p>
            <a:r>
              <a:rPr lang="en-US" sz="1400" b="0" dirty="0">
                <a:solidFill>
                  <a:schemeClr val="tx1"/>
                </a:solidFill>
                <a:latin typeface="+mj-lt"/>
                <a:ea typeface="Verdana" panose="020B0604030504040204" pitchFamily="34" charset="0"/>
              </a:rPr>
              <a:t>ORNL is managed by UT-Battelle, LLC for the US Department of Energy</a:t>
            </a:r>
          </a:p>
        </p:txBody>
      </p:sp>
      <p:pic>
        <p:nvPicPr>
          <p:cNvPr id="19" name="Picture 18">
            <a:extLst>
              <a:ext uri="{FF2B5EF4-FFF2-40B4-BE49-F238E27FC236}">
                <a16:creationId xmlns:a16="http://schemas.microsoft.com/office/drawing/2014/main" id="{B07F292C-9489-4C15-8EBD-307FEDFE8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0" name="Freeform 7">
            <a:extLst>
              <a:ext uri="{FF2B5EF4-FFF2-40B4-BE49-F238E27FC236}">
                <a16:creationId xmlns:a16="http://schemas.microsoft.com/office/drawing/2014/main" id="{1EF773E1-BF54-4AAA-9A4B-17D30670AED4}"/>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ADD1DD"/>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21" name="Picture 20">
            <a:extLst>
              <a:ext uri="{FF2B5EF4-FFF2-40B4-BE49-F238E27FC236}">
                <a16:creationId xmlns:a16="http://schemas.microsoft.com/office/drawing/2014/main" id="{E5D297CD-7989-414E-A124-428F37C263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pic>
        <p:nvPicPr>
          <p:cNvPr id="22" name="Picture 21" descr="Text, logo&#10;&#10;Description automatically generated">
            <a:extLst>
              <a:ext uri="{FF2B5EF4-FFF2-40B4-BE49-F238E27FC236}">
                <a16:creationId xmlns:a16="http://schemas.microsoft.com/office/drawing/2014/main" id="{FE6F7D24-EA16-41BC-A260-7B864EF151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99382" y="1018533"/>
            <a:ext cx="3589334" cy="2153601"/>
          </a:xfrm>
          <a:prstGeom prst="rect">
            <a:avLst/>
          </a:prstGeom>
        </p:spPr>
      </p:pic>
      <p:sp>
        <p:nvSpPr>
          <p:cNvPr id="2" name="Title 1">
            <a:extLst>
              <a:ext uri="{FF2B5EF4-FFF2-40B4-BE49-F238E27FC236}">
                <a16:creationId xmlns:a16="http://schemas.microsoft.com/office/drawing/2014/main" id="{26D8ED2E-76C7-4D20-8497-96A70CDB3950}"/>
              </a:ext>
            </a:extLst>
          </p:cNvPr>
          <p:cNvSpPr>
            <a:spLocks noGrp="1"/>
          </p:cNvSpPr>
          <p:nvPr>
            <p:ph type="ctrTitle"/>
          </p:nvPr>
        </p:nvSpPr>
        <p:spPr>
          <a:xfrm>
            <a:off x="604979" y="1351722"/>
            <a:ext cx="4394403" cy="1858617"/>
          </a:xfrm>
        </p:spPr>
        <p:txBody>
          <a:bodyPr anchor="b"/>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42E012D2-9F6E-4AA5-A6AE-1A20F1A129A5}"/>
              </a:ext>
            </a:extLst>
          </p:cNvPr>
          <p:cNvSpPr>
            <a:spLocks noGrp="1"/>
          </p:cNvSpPr>
          <p:nvPr>
            <p:ph type="subTitle" idx="1"/>
          </p:nvPr>
        </p:nvSpPr>
        <p:spPr>
          <a:xfrm>
            <a:off x="555284" y="3647661"/>
            <a:ext cx="4444098" cy="1610139"/>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74DC840E-D15D-42D0-A3A5-0E5F1FA8129F}"/>
              </a:ext>
            </a:extLst>
          </p:cNvPr>
          <p:cNvSpPr>
            <a:spLocks noGrp="1"/>
          </p:cNvSpPr>
          <p:nvPr>
            <p:ph type="ftr" sz="quarter" idx="11"/>
          </p:nvPr>
        </p:nvSpPr>
        <p:spPr>
          <a:xfrm rot="16200000">
            <a:off x="9976517" y="3727206"/>
            <a:ext cx="4114800" cy="264225"/>
          </a:xfrm>
          <a:prstGeom prst="rect">
            <a:avLst/>
          </a:prstGeom>
        </p:spPr>
        <p:txBody>
          <a:bodyPr/>
          <a:lstStyle/>
          <a:p>
            <a:r>
              <a:rPr lang="en-US" dirty="0"/>
              <a:t> </a:t>
            </a:r>
          </a:p>
        </p:txBody>
      </p:sp>
      <p:sp>
        <p:nvSpPr>
          <p:cNvPr id="6" name="Slide Number Placeholder 5">
            <a:extLst>
              <a:ext uri="{FF2B5EF4-FFF2-40B4-BE49-F238E27FC236}">
                <a16:creationId xmlns:a16="http://schemas.microsoft.com/office/drawing/2014/main" id="{3891EAB2-CE19-49B5-9BC2-15365AE8E5F8}"/>
              </a:ext>
            </a:extLst>
          </p:cNvPr>
          <p:cNvSpPr>
            <a:spLocks noGrp="1"/>
          </p:cNvSpPr>
          <p:nvPr>
            <p:ph type="sldNum" sz="quarter" idx="12"/>
          </p:nvPr>
        </p:nvSpPr>
        <p:spPr>
          <a:xfrm>
            <a:off x="11865375" y="6452278"/>
            <a:ext cx="326625" cy="365125"/>
          </a:xfrm>
          <a:prstGeom prst="rect">
            <a:avLst/>
          </a:prstGeom>
        </p:spPr>
        <p:txBody>
          <a:bodyPr/>
          <a:lstStyle>
            <a:lvl1pPr>
              <a:defRPr/>
            </a:lvl1pPr>
          </a:lstStyle>
          <a:p>
            <a:r>
              <a:rPr lang="en-US" dirty="0"/>
              <a:t> </a:t>
            </a:r>
          </a:p>
        </p:txBody>
      </p:sp>
      <p:pic>
        <p:nvPicPr>
          <p:cNvPr id="23" name="Picture 22">
            <a:extLst>
              <a:ext uri="{FF2B5EF4-FFF2-40B4-BE49-F238E27FC236}">
                <a16:creationId xmlns:a16="http://schemas.microsoft.com/office/drawing/2014/main" id="{83867585-DD1D-CE48-A92A-A1FA13F8CA90}"/>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r="-1953"/>
          <a:stretch/>
        </p:blipFill>
        <p:spPr>
          <a:xfrm flipH="1">
            <a:off x="5781623" y="1018533"/>
            <a:ext cx="5867450" cy="4289132"/>
          </a:xfrm>
          <a:prstGeom prst="rect">
            <a:avLst/>
          </a:prstGeom>
        </p:spPr>
      </p:pic>
    </p:spTree>
    <p:extLst>
      <p:ext uri="{BB962C8B-B14F-4D97-AF65-F5344CB8AC3E}">
        <p14:creationId xmlns:p14="http://schemas.microsoft.com/office/powerpoint/2010/main" val="278534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7E51-7E5A-4A7B-A3D6-81126BB6F0E3}"/>
              </a:ext>
            </a:extLst>
          </p:cNvPr>
          <p:cNvSpPr>
            <a:spLocks noGrp="1"/>
          </p:cNvSpPr>
          <p:nvPr>
            <p:ph type="title"/>
          </p:nvPr>
        </p:nvSpPr>
        <p:spPr>
          <a:xfrm>
            <a:off x="172043" y="108155"/>
            <a:ext cx="10331200" cy="62926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91AB0D-B278-478B-8805-1D028E343C4B}"/>
              </a:ext>
            </a:extLst>
          </p:cNvPr>
          <p:cNvSpPr>
            <a:spLocks noGrp="1"/>
          </p:cNvSpPr>
          <p:nvPr>
            <p:ph idx="1"/>
          </p:nvPr>
        </p:nvSpPr>
        <p:spPr>
          <a:xfrm>
            <a:off x="172043" y="1199535"/>
            <a:ext cx="11518730" cy="5401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595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B27A-B4CB-4345-BA1D-029337CEDE58}"/>
              </a:ext>
            </a:extLst>
          </p:cNvPr>
          <p:cNvSpPr>
            <a:spLocks noGrp="1"/>
          </p:cNvSpPr>
          <p:nvPr>
            <p:ph type="title"/>
          </p:nvPr>
        </p:nvSpPr>
        <p:spPr>
          <a:xfrm>
            <a:off x="172043" y="108155"/>
            <a:ext cx="10331200" cy="629265"/>
          </a:xfrm>
        </p:spPr>
        <p:txBody>
          <a:bodyPr/>
          <a:lstStyle/>
          <a:p>
            <a:r>
              <a:rPr lang="en-US" dirty="0"/>
              <a:t>Click to edit Master title style</a:t>
            </a:r>
          </a:p>
        </p:txBody>
      </p:sp>
    </p:spTree>
    <p:extLst>
      <p:ext uri="{BB962C8B-B14F-4D97-AF65-F5344CB8AC3E}">
        <p14:creationId xmlns:p14="http://schemas.microsoft.com/office/powerpoint/2010/main" val="41031755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2AFFD-76A8-4BD4-9F4F-B405FC2B6088}"/>
              </a:ext>
            </a:extLst>
          </p:cNvPr>
          <p:cNvSpPr>
            <a:spLocks noGrp="1"/>
          </p:cNvSpPr>
          <p:nvPr>
            <p:ph type="title"/>
          </p:nvPr>
        </p:nvSpPr>
        <p:spPr>
          <a:xfrm>
            <a:off x="172042" y="108159"/>
            <a:ext cx="10308771" cy="63715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34C09196-E13F-4896-8605-DE76899BD1EA}"/>
              </a:ext>
            </a:extLst>
          </p:cNvPr>
          <p:cNvSpPr>
            <a:spLocks noGrp="1"/>
          </p:cNvSpPr>
          <p:nvPr>
            <p:ph type="body" idx="1"/>
          </p:nvPr>
        </p:nvSpPr>
        <p:spPr>
          <a:xfrm>
            <a:off x="172043" y="1194290"/>
            <a:ext cx="11181757" cy="5448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138B90EB-D299-E24D-8854-ABB420F56B46}"/>
              </a:ext>
            </a:extLst>
          </p:cNvPr>
          <p:cNvSpPr/>
          <p:nvPr userDrawn="1"/>
        </p:nvSpPr>
        <p:spPr>
          <a:xfrm>
            <a:off x="11963460" y="745314"/>
            <a:ext cx="229744" cy="6112686"/>
          </a:xfrm>
          <a:prstGeom prst="rect">
            <a:avLst/>
          </a:prstGeom>
          <a:solidFill>
            <a:srgbClr val="95C8E9">
              <a:alpha val="6902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100" b="0" i="0" dirty="0">
              <a:solidFill>
                <a:schemeClr val="tx1">
                  <a:alpha val="58000"/>
                </a:schemeClr>
              </a:solidFill>
              <a:latin typeface="+mn-lt"/>
              <a:cs typeface="Euphemia UCAS" panose="020B0503040102020104" pitchFamily="34" charset="-79"/>
            </a:endParaRPr>
          </a:p>
        </p:txBody>
      </p:sp>
      <p:sp>
        <p:nvSpPr>
          <p:cNvPr id="11" name="Rectangle 6">
            <a:extLst>
              <a:ext uri="{FF2B5EF4-FFF2-40B4-BE49-F238E27FC236}">
                <a16:creationId xmlns:a16="http://schemas.microsoft.com/office/drawing/2014/main" id="{E160B847-4C8C-0644-BE32-BF1733D06347}"/>
              </a:ext>
            </a:extLst>
          </p:cNvPr>
          <p:cNvSpPr>
            <a:spLocks noChangeArrowheads="1"/>
          </p:cNvSpPr>
          <p:nvPr userDrawn="1"/>
        </p:nvSpPr>
        <p:spPr bwMode="auto">
          <a:xfrm flipH="1">
            <a:off x="11951610" y="6614666"/>
            <a:ext cx="243330" cy="114437"/>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400" smtClean="0">
                <a:solidFill>
                  <a:schemeClr val="tx1">
                    <a:alpha val="50000"/>
                  </a:schemeClr>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1400" dirty="0">
              <a:solidFill>
                <a:schemeClr val="tx1">
                  <a:alpha val="50000"/>
                </a:schemeClr>
              </a:solidFill>
              <a:latin typeface="Calibri" panose="020F0502020204030204" pitchFamily="34" charset="0"/>
              <a:cs typeface="Calibri" panose="020F0502020204030204" pitchFamily="34" charset="0"/>
            </a:endParaRPr>
          </a:p>
        </p:txBody>
      </p:sp>
      <p:sp>
        <p:nvSpPr>
          <p:cNvPr id="12" name="Rectangle 256">
            <a:extLst>
              <a:ext uri="{FF2B5EF4-FFF2-40B4-BE49-F238E27FC236}">
                <a16:creationId xmlns:a16="http://schemas.microsoft.com/office/drawing/2014/main" id="{F5AFECD0-DBA3-AD43-973C-F30BA9ACC70C}"/>
              </a:ext>
            </a:extLst>
          </p:cNvPr>
          <p:cNvSpPr txBox="1">
            <a:spLocks noChangeArrowheads="1"/>
          </p:cNvSpPr>
          <p:nvPr userDrawn="1"/>
        </p:nvSpPr>
        <p:spPr>
          <a:xfrm rot="16200000">
            <a:off x="10070027" y="3692416"/>
            <a:ext cx="4015407" cy="228542"/>
          </a:xfrm>
          <a:prstGeom prst="rect">
            <a:avLst/>
          </a:prstGeom>
          <a:ln/>
        </p:spPr>
        <p:txBody>
          <a:bodyPr anchor="ctr"/>
          <a:lstStyle/>
          <a:p>
            <a:pPr algn="ctr"/>
            <a:r>
              <a:rPr lang="en-US" sz="1200" b="0" i="0" dirty="0">
                <a:solidFill>
                  <a:schemeClr val="tx1">
                    <a:alpha val="50000"/>
                  </a:schemeClr>
                </a:solidFill>
                <a:latin typeface="Calibri Light" panose="020F0302020204030204" pitchFamily="34" charset="0"/>
                <a:cs typeface="Calibri Light" panose="020F0302020204030204" pitchFamily="34" charset="0"/>
              </a:rPr>
              <a:t> D. Radford  |   LEGEND-1000 Synergies   |  2022-03-31</a:t>
            </a:r>
          </a:p>
        </p:txBody>
      </p:sp>
      <p:cxnSp>
        <p:nvCxnSpPr>
          <p:cNvPr id="17" name="Straight Connector 16">
            <a:extLst>
              <a:ext uri="{FF2B5EF4-FFF2-40B4-BE49-F238E27FC236}">
                <a16:creationId xmlns:a16="http://schemas.microsoft.com/office/drawing/2014/main" id="{BCC79E72-6728-9B48-AD7B-34750E5C0095}"/>
              </a:ext>
            </a:extLst>
          </p:cNvPr>
          <p:cNvCxnSpPr>
            <a:cxnSpLocks/>
          </p:cNvCxnSpPr>
          <p:nvPr userDrawn="1"/>
        </p:nvCxnSpPr>
        <p:spPr>
          <a:xfrm flipH="1">
            <a:off x="1566" y="745314"/>
            <a:ext cx="12198989" cy="0"/>
          </a:xfrm>
          <a:prstGeom prst="line">
            <a:avLst/>
          </a:prstGeom>
          <a:ln w="12700">
            <a:solidFill>
              <a:srgbClr val="51B0F7"/>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AB8E2E-CFF1-FA4D-AC48-BAD3A87F32E4}"/>
              </a:ext>
            </a:extLst>
          </p:cNvPr>
          <p:cNvCxnSpPr>
            <a:cxnSpLocks/>
          </p:cNvCxnSpPr>
          <p:nvPr userDrawn="1"/>
        </p:nvCxnSpPr>
        <p:spPr>
          <a:xfrm flipH="1">
            <a:off x="11951611" y="745314"/>
            <a:ext cx="1" cy="6112686"/>
          </a:xfrm>
          <a:prstGeom prst="line">
            <a:avLst/>
          </a:prstGeom>
          <a:ln w="12700">
            <a:solidFill>
              <a:srgbClr val="51B0F7"/>
            </a:solidFill>
            <a:miter lim="800000"/>
          </a:ln>
        </p:spPr>
        <p:style>
          <a:lnRef idx="1">
            <a:schemeClr val="accent1"/>
          </a:lnRef>
          <a:fillRef idx="0">
            <a:schemeClr val="accent1"/>
          </a:fillRef>
          <a:effectRef idx="0">
            <a:schemeClr val="accent1"/>
          </a:effectRef>
          <a:fontRef idx="minor">
            <a:schemeClr val="tx1"/>
          </a:fontRef>
        </p:style>
      </p:cxnSp>
      <p:pic>
        <p:nvPicPr>
          <p:cNvPr id="13" name="Google Shape;76;p16">
            <a:extLst>
              <a:ext uri="{FF2B5EF4-FFF2-40B4-BE49-F238E27FC236}">
                <a16:creationId xmlns:a16="http://schemas.microsoft.com/office/drawing/2014/main" id="{8BB03CF3-AA8B-CE4D-8909-BE82DACFDDBD}"/>
              </a:ext>
            </a:extLst>
          </p:cNvPr>
          <p:cNvPicPr preferRelativeResize="0"/>
          <p:nvPr userDrawn="1"/>
        </p:nvPicPr>
        <p:blipFill>
          <a:blip r:embed="rId5" cstate="screen">
            <a:alphaModFix/>
            <a:extLst>
              <a:ext uri="{28A0092B-C50C-407E-A947-70E740481C1C}">
                <a14:useLocalDpi xmlns:a14="http://schemas.microsoft.com/office/drawing/2010/main"/>
              </a:ext>
            </a:extLst>
          </a:blip>
          <a:stretch>
            <a:fillRect/>
          </a:stretch>
        </p:blipFill>
        <p:spPr>
          <a:xfrm>
            <a:off x="9853200" y="157234"/>
            <a:ext cx="1764806" cy="539016"/>
          </a:xfrm>
          <a:prstGeom prst="rect">
            <a:avLst/>
          </a:prstGeom>
          <a:noFill/>
          <a:ln>
            <a:noFill/>
          </a:ln>
        </p:spPr>
      </p:pic>
      <p:pic>
        <p:nvPicPr>
          <p:cNvPr id="15" name="Google Shape;77;p16">
            <a:extLst>
              <a:ext uri="{FF2B5EF4-FFF2-40B4-BE49-F238E27FC236}">
                <a16:creationId xmlns:a16="http://schemas.microsoft.com/office/drawing/2014/main" id="{E1286A88-A68F-F04F-AB72-2322A6344FB6}"/>
              </a:ext>
            </a:extLst>
          </p:cNvPr>
          <p:cNvPicPr preferRelativeResize="0"/>
          <p:nvPr userDrawn="1"/>
        </p:nvPicPr>
        <p:blipFill>
          <a:blip r:embed="rId6" cstate="screen">
            <a:alphaModFix/>
            <a:extLst>
              <a:ext uri="{28A0092B-C50C-407E-A947-70E740481C1C}">
                <a14:useLocalDpi xmlns:a14="http://schemas.microsoft.com/office/drawing/2010/main"/>
              </a:ext>
            </a:extLst>
          </a:blip>
          <a:stretch>
            <a:fillRect/>
          </a:stretch>
        </p:blipFill>
        <p:spPr>
          <a:xfrm>
            <a:off x="11578712" y="236757"/>
            <a:ext cx="520389" cy="331949"/>
          </a:xfrm>
          <a:prstGeom prst="rect">
            <a:avLst/>
          </a:prstGeom>
          <a:noFill/>
          <a:ln>
            <a:noFill/>
          </a:ln>
        </p:spPr>
      </p:pic>
    </p:spTree>
    <p:extLst>
      <p:ext uri="{BB962C8B-B14F-4D97-AF65-F5344CB8AC3E}">
        <p14:creationId xmlns:p14="http://schemas.microsoft.com/office/powerpoint/2010/main" val="137767963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2" r:id="rId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00000"/>
        </a:lnSpc>
        <a:spcBef>
          <a:spcPts val="600"/>
        </a:spcBef>
        <a:buFont typeface="System Font Regular"/>
        <a:buChar char="–"/>
        <a:defRPr sz="2200" kern="1200">
          <a:solidFill>
            <a:schemeClr val="tx1"/>
          </a:solidFill>
          <a:latin typeface="+mj-lt"/>
          <a:ea typeface="+mn-ea"/>
          <a:cs typeface="+mn-cs"/>
        </a:defRPr>
      </a:lvl2pPr>
      <a:lvl3pPr marL="1143000" indent="-2286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F3DF-544B-9B4A-910A-CA36E7DAA922}"/>
              </a:ext>
            </a:extLst>
          </p:cNvPr>
          <p:cNvSpPr>
            <a:spLocks noGrp="1"/>
          </p:cNvSpPr>
          <p:nvPr>
            <p:ph type="ctrTitle"/>
          </p:nvPr>
        </p:nvSpPr>
        <p:spPr>
          <a:xfrm>
            <a:off x="604979" y="1351723"/>
            <a:ext cx="7186082" cy="2147257"/>
          </a:xfrm>
        </p:spPr>
        <p:txBody>
          <a:bodyPr>
            <a:normAutofit/>
          </a:bodyPr>
          <a:lstStyle/>
          <a:p>
            <a:pPr>
              <a:spcBef>
                <a:spcPts val="1800"/>
              </a:spcBef>
            </a:pPr>
            <a:r>
              <a:rPr lang="en-US" sz="4400" dirty="0"/>
              <a:t>LEGEND-1000</a:t>
            </a:r>
            <a:br>
              <a:rPr lang="en-US" sz="4400" dirty="0"/>
            </a:br>
            <a:r>
              <a:rPr lang="en-US" sz="3100" dirty="0"/>
              <a:t>and</a:t>
            </a:r>
            <a:br>
              <a:rPr lang="en-US" sz="4400" dirty="0"/>
            </a:br>
            <a:r>
              <a:rPr lang="en-US" sz="3600" dirty="0"/>
              <a:t>Particle and Nuclear Physics Synergies</a:t>
            </a:r>
            <a:endParaRPr lang="en-US" sz="4400" dirty="0"/>
          </a:p>
        </p:txBody>
      </p:sp>
      <p:sp>
        <p:nvSpPr>
          <p:cNvPr id="3" name="Subtitle 2">
            <a:extLst>
              <a:ext uri="{FF2B5EF4-FFF2-40B4-BE49-F238E27FC236}">
                <a16:creationId xmlns:a16="http://schemas.microsoft.com/office/drawing/2014/main" id="{55CB529E-C00C-624F-8230-11245E43C574}"/>
              </a:ext>
            </a:extLst>
          </p:cNvPr>
          <p:cNvSpPr>
            <a:spLocks noGrp="1"/>
          </p:cNvSpPr>
          <p:nvPr>
            <p:ph type="subTitle" idx="1"/>
          </p:nvPr>
        </p:nvSpPr>
        <p:spPr>
          <a:xfrm>
            <a:off x="604979" y="3995530"/>
            <a:ext cx="5646734" cy="1133060"/>
          </a:xfrm>
        </p:spPr>
        <p:txBody>
          <a:bodyPr>
            <a:normAutofit/>
          </a:bodyPr>
          <a:lstStyle/>
          <a:p>
            <a:pPr lvl="0"/>
            <a:r>
              <a:rPr lang="en-US" dirty="0">
                <a:solidFill>
                  <a:prstClr val="black"/>
                </a:solidFill>
              </a:rPr>
              <a:t>D.C. Radford</a:t>
            </a:r>
          </a:p>
          <a:p>
            <a:r>
              <a:rPr lang="en-US" dirty="0"/>
              <a:t>LEGEND-UK	</a:t>
            </a:r>
            <a:r>
              <a:rPr lang="en-US" dirty="0">
                <a:solidFill>
                  <a:prstClr val="black"/>
                </a:solidFill>
              </a:rPr>
              <a:t>31 March 2022</a:t>
            </a:r>
          </a:p>
        </p:txBody>
      </p:sp>
    </p:spTree>
    <p:extLst>
      <p:ext uri="{BB962C8B-B14F-4D97-AF65-F5344CB8AC3E}">
        <p14:creationId xmlns:p14="http://schemas.microsoft.com/office/powerpoint/2010/main" val="130805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92957-9D8B-984D-A683-3AF6601852C7}"/>
              </a:ext>
            </a:extLst>
          </p:cNvPr>
          <p:cNvSpPr>
            <a:spLocks noGrp="1"/>
          </p:cNvSpPr>
          <p:nvPr>
            <p:ph type="title"/>
          </p:nvPr>
        </p:nvSpPr>
        <p:spPr/>
        <p:txBody>
          <a:bodyPr>
            <a:normAutofit fontScale="90000"/>
          </a:bodyPr>
          <a:lstStyle/>
          <a:p>
            <a:r>
              <a:rPr lang="en-US" dirty="0"/>
              <a:t>The Project</a:t>
            </a:r>
          </a:p>
        </p:txBody>
      </p:sp>
      <p:sp>
        <p:nvSpPr>
          <p:cNvPr id="3" name="Content Placeholder 2">
            <a:extLst>
              <a:ext uri="{FF2B5EF4-FFF2-40B4-BE49-F238E27FC236}">
                <a16:creationId xmlns:a16="http://schemas.microsoft.com/office/drawing/2014/main" id="{2FF60E42-B9BA-404A-AEDB-BE7A6C9B9319}"/>
              </a:ext>
            </a:extLst>
          </p:cNvPr>
          <p:cNvSpPr>
            <a:spLocks noGrp="1"/>
          </p:cNvSpPr>
          <p:nvPr>
            <p:ph idx="1"/>
          </p:nvPr>
        </p:nvSpPr>
        <p:spPr>
          <a:xfrm>
            <a:off x="560831" y="1199535"/>
            <a:ext cx="11129941" cy="5401418"/>
          </a:xfrm>
        </p:spPr>
        <p:txBody>
          <a:bodyPr>
            <a:normAutofit/>
          </a:bodyPr>
          <a:lstStyle/>
          <a:p>
            <a:pPr marL="0" indent="0">
              <a:buNone/>
            </a:pPr>
            <a:endParaRPr lang="en-US" sz="2800" dirty="0"/>
          </a:p>
          <a:p>
            <a:pPr marL="0" indent="0">
              <a:buNone/>
            </a:pPr>
            <a:r>
              <a:rPr lang="en-US" sz="2800" dirty="0"/>
              <a:t>What is needed to build LEGEND-1000?</a:t>
            </a:r>
          </a:p>
          <a:p>
            <a:pPr marL="0" indent="0">
              <a:buNone/>
            </a:pPr>
            <a:r>
              <a:rPr lang="en-US" sz="2800" dirty="0"/>
              <a:t>And how will we find the funding?</a:t>
            </a:r>
          </a:p>
        </p:txBody>
      </p:sp>
    </p:spTree>
    <p:extLst>
      <p:ext uri="{BB962C8B-B14F-4D97-AF65-F5344CB8AC3E}">
        <p14:creationId xmlns:p14="http://schemas.microsoft.com/office/powerpoint/2010/main" val="57322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325-2CB3-D544-89E7-1C95A88E9BB3}"/>
              </a:ext>
            </a:extLst>
          </p:cNvPr>
          <p:cNvSpPr>
            <a:spLocks noGrp="1"/>
          </p:cNvSpPr>
          <p:nvPr>
            <p:ph type="title"/>
          </p:nvPr>
        </p:nvSpPr>
        <p:spPr/>
        <p:txBody>
          <a:bodyPr>
            <a:noAutofit/>
          </a:bodyPr>
          <a:lstStyle/>
          <a:p>
            <a:r>
              <a:rPr lang="en-US" sz="3600" dirty="0"/>
              <a:t>NSAC Long-Range Plan 2015 </a:t>
            </a:r>
          </a:p>
        </p:txBody>
      </p:sp>
      <p:sp>
        <p:nvSpPr>
          <p:cNvPr id="6" name="Content Placeholder 2">
            <a:extLst>
              <a:ext uri="{FF2B5EF4-FFF2-40B4-BE49-F238E27FC236}">
                <a16:creationId xmlns:a16="http://schemas.microsoft.com/office/drawing/2014/main" id="{5F7E5A28-CA6B-6140-B7A2-19E121B6FBCF}"/>
              </a:ext>
            </a:extLst>
          </p:cNvPr>
          <p:cNvSpPr>
            <a:spLocks noGrp="1"/>
          </p:cNvSpPr>
          <p:nvPr>
            <p:ph idx="1"/>
          </p:nvPr>
        </p:nvSpPr>
        <p:spPr>
          <a:xfrm>
            <a:off x="4551219" y="1552718"/>
            <a:ext cx="6899564" cy="3575873"/>
          </a:xfrm>
        </p:spPr>
        <p:txBody>
          <a:bodyPr/>
          <a:lstStyle/>
          <a:p>
            <a:pPr marL="0" indent="0">
              <a:lnSpc>
                <a:spcPct val="100000"/>
              </a:lnSpc>
              <a:buNone/>
            </a:pPr>
            <a:r>
              <a:rPr lang="en-US" sz="2000" i="1" dirty="0"/>
              <a:t>The excess of matter over antimatter in the universe is one of the most compelling mysteries in all of science. The observation of neutrinoless double beta decay in nuclei would immediately demonstrate that neutrinos are their own antiparticles and would have profound implications for our understanding of the matter-antimatter mystery. </a:t>
            </a:r>
            <a:endParaRPr lang="en-US" sz="2400" dirty="0"/>
          </a:p>
          <a:p>
            <a:pPr marL="0" indent="0">
              <a:lnSpc>
                <a:spcPct val="100000"/>
              </a:lnSpc>
              <a:buNone/>
            </a:pPr>
            <a:r>
              <a:rPr lang="en-US" sz="2400" b="1" dirty="0"/>
              <a:t>We recommend the timely development and deployment of a U.S.-led ton-scale neutrinoless double beta decay experiment. </a:t>
            </a:r>
          </a:p>
          <a:p>
            <a:pPr marL="0" indent="0">
              <a:lnSpc>
                <a:spcPct val="100000"/>
              </a:lnSpc>
              <a:buNone/>
            </a:pPr>
            <a:endParaRPr lang="en-US" b="1" dirty="0"/>
          </a:p>
        </p:txBody>
      </p:sp>
      <p:pic>
        <p:nvPicPr>
          <p:cNvPr id="7" name="Picture 6">
            <a:extLst>
              <a:ext uri="{FF2B5EF4-FFF2-40B4-BE49-F238E27FC236}">
                <a16:creationId xmlns:a16="http://schemas.microsoft.com/office/drawing/2014/main" id="{4F0AD121-0213-4C46-A58D-4B14A741A6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01" t="216" r="520" b="-216"/>
          <a:stretch/>
        </p:blipFill>
        <p:spPr>
          <a:xfrm>
            <a:off x="613814" y="1166259"/>
            <a:ext cx="3448464" cy="4486397"/>
          </a:xfrm>
          <a:prstGeom prst="rect">
            <a:avLst/>
          </a:prstGeom>
        </p:spPr>
      </p:pic>
    </p:spTree>
    <p:extLst>
      <p:ext uri="{BB962C8B-B14F-4D97-AF65-F5344CB8AC3E}">
        <p14:creationId xmlns:p14="http://schemas.microsoft.com/office/powerpoint/2010/main" val="356265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325-2CB3-D544-89E7-1C95A88E9BB3}"/>
              </a:ext>
            </a:extLst>
          </p:cNvPr>
          <p:cNvSpPr>
            <a:spLocks noGrp="1"/>
          </p:cNvSpPr>
          <p:nvPr>
            <p:ph type="title"/>
          </p:nvPr>
        </p:nvSpPr>
        <p:spPr/>
        <p:txBody>
          <a:bodyPr>
            <a:noAutofit/>
          </a:bodyPr>
          <a:lstStyle/>
          <a:p>
            <a:r>
              <a:rPr lang="en-US" dirty="0"/>
              <a:t>The Portfolio Review</a:t>
            </a:r>
          </a:p>
        </p:txBody>
      </p:sp>
      <p:sp>
        <p:nvSpPr>
          <p:cNvPr id="3" name="Content Placeholder 2">
            <a:extLst>
              <a:ext uri="{FF2B5EF4-FFF2-40B4-BE49-F238E27FC236}">
                <a16:creationId xmlns:a16="http://schemas.microsoft.com/office/drawing/2014/main" id="{0C54A947-8B0D-F347-828A-3E9262DC3795}"/>
              </a:ext>
            </a:extLst>
          </p:cNvPr>
          <p:cNvSpPr>
            <a:spLocks noGrp="1"/>
          </p:cNvSpPr>
          <p:nvPr>
            <p:ph idx="1"/>
          </p:nvPr>
        </p:nvSpPr>
        <p:spPr>
          <a:xfrm>
            <a:off x="376518" y="998483"/>
            <a:ext cx="11467651" cy="5751361"/>
          </a:xfrm>
          <a:prstGeom prst="rect">
            <a:avLst/>
          </a:prstGeom>
          <a:effectLst>
            <a:glow rad="139700">
              <a:srgbClr val="FFFF00">
                <a:alpha val="40000"/>
              </a:srgbClr>
            </a:glow>
          </a:effectLst>
        </p:spPr>
        <p:txBody>
          <a:bodyPr>
            <a:normAutofit fontScale="92500" lnSpcReduction="10000"/>
          </a:bodyPr>
          <a:lstStyle/>
          <a:p>
            <a:r>
              <a:rPr lang="en-US" dirty="0"/>
              <a:t>The U.S. DOE Office of Nuclear Physics has adopted as part of its mission the building of a ton-scale neutrinoless double beta decay experiment. </a:t>
            </a:r>
          </a:p>
          <a:p>
            <a:r>
              <a:rPr lang="en-US" dirty="0"/>
              <a:t>Timeline:</a:t>
            </a:r>
          </a:p>
          <a:p>
            <a:pPr lvl="1">
              <a:spcBef>
                <a:spcPts val="800"/>
              </a:spcBef>
              <a:buClr>
                <a:prstClr val="black"/>
              </a:buClr>
            </a:pPr>
            <a:r>
              <a:rPr lang="en-US" sz="2000" b="1" dirty="0"/>
              <a:t>April 2016: </a:t>
            </a:r>
            <a:r>
              <a:rPr lang="en-US" sz="2000" dirty="0"/>
              <a:t>LEGEND Collaboration formed</a:t>
            </a:r>
          </a:p>
          <a:p>
            <a:pPr lvl="1">
              <a:spcBef>
                <a:spcPts val="800"/>
              </a:spcBef>
              <a:buClr>
                <a:prstClr val="black"/>
              </a:buClr>
            </a:pPr>
            <a:r>
              <a:rPr lang="en-US" sz="2000" b="1" dirty="0"/>
              <a:t>Nov 2018: </a:t>
            </a:r>
            <a:r>
              <a:rPr lang="en-US" sz="2000" dirty="0"/>
              <a:t>Approval of generic ton-scale CD-0 (“Mission Need”)</a:t>
            </a:r>
          </a:p>
          <a:p>
            <a:pPr lvl="1">
              <a:spcBef>
                <a:spcPts val="800"/>
              </a:spcBef>
              <a:buClr>
                <a:prstClr val="black"/>
              </a:buClr>
            </a:pPr>
            <a:r>
              <a:rPr lang="en-US" sz="2000" b="1" dirty="0"/>
              <a:t>Dec 2019:</a:t>
            </a:r>
            <a:r>
              <a:rPr lang="en-US" sz="2000" dirty="0"/>
              <a:t> ORNL selected as U.S. Lead Lab for LEGEND</a:t>
            </a:r>
          </a:p>
          <a:p>
            <a:pPr lvl="1">
              <a:spcBef>
                <a:spcPts val="800"/>
              </a:spcBef>
            </a:pPr>
            <a:r>
              <a:rPr lang="en-US" sz="2000" b="1" dirty="0"/>
              <a:t>Nov 2020: </a:t>
            </a:r>
            <a:r>
              <a:rPr lang="en-US" sz="2000" dirty="0"/>
              <a:t>DOE-NP announces a “</a:t>
            </a:r>
            <a:r>
              <a:rPr lang="en-US" sz="2000" b="1" dirty="0"/>
              <a:t>DBD portfolio review exercise </a:t>
            </a:r>
            <a:r>
              <a:rPr lang="en-US" sz="2000" dirty="0"/>
              <a:t>… to inform U.S. investment strategy”</a:t>
            </a:r>
            <a:endParaRPr lang="el-GR" sz="2000" dirty="0"/>
          </a:p>
          <a:p>
            <a:pPr lvl="1">
              <a:spcBef>
                <a:spcPts val="800"/>
              </a:spcBef>
            </a:pPr>
            <a:r>
              <a:rPr lang="en-US" sz="2000" b="1" dirty="0"/>
              <a:t>18 April 2021: </a:t>
            </a:r>
            <a:r>
              <a:rPr lang="en-US" sz="2000" dirty="0"/>
              <a:t>DOE instructions and charge received</a:t>
            </a:r>
            <a:endParaRPr lang="en-US" sz="2000" i="1" dirty="0"/>
          </a:p>
          <a:p>
            <a:pPr lvl="1">
              <a:spcBef>
                <a:spcPts val="800"/>
              </a:spcBef>
            </a:pPr>
            <a:r>
              <a:rPr lang="en-US" sz="2000" b="1" dirty="0"/>
              <a:t>1 June 2021: </a:t>
            </a:r>
            <a:r>
              <a:rPr lang="en-US" sz="2000" dirty="0"/>
              <a:t>Proposal submitted to DOE-NP</a:t>
            </a:r>
          </a:p>
          <a:p>
            <a:pPr lvl="1">
              <a:spcBef>
                <a:spcPts val="800"/>
              </a:spcBef>
            </a:pPr>
            <a:r>
              <a:rPr lang="en-US" sz="2000" b="1" dirty="0"/>
              <a:t>13-16 July </a:t>
            </a:r>
            <a:r>
              <a:rPr lang="en-US" sz="2000" b="1" dirty="0">
                <a:solidFill>
                  <a:prstClr val="black"/>
                </a:solidFill>
              </a:rPr>
              <a:t>2021</a:t>
            </a:r>
            <a:r>
              <a:rPr lang="en-US" sz="2000" b="1" dirty="0"/>
              <a:t>: </a:t>
            </a:r>
            <a:r>
              <a:rPr lang="en-US" sz="2000" dirty="0"/>
              <a:t>DOE-NP Portfolio Review of three experiments: LEGEND-1000, nEXO, CUPID</a:t>
            </a:r>
          </a:p>
          <a:p>
            <a:pPr>
              <a:spcBef>
                <a:spcPts val="1400"/>
              </a:spcBef>
            </a:pPr>
            <a:r>
              <a:rPr lang="en-US" i="1" dirty="0"/>
              <a:t>LEGEND performed exceedingly well, and emerged as the unambiguous leader</a:t>
            </a:r>
          </a:p>
          <a:p>
            <a:pPr lvl="1">
              <a:lnSpc>
                <a:spcPct val="110000"/>
              </a:lnSpc>
              <a:spcBef>
                <a:spcPts val="800"/>
              </a:spcBef>
            </a:pPr>
            <a:r>
              <a:rPr lang="en-US" sz="2000" dirty="0"/>
              <a:t>DOE-NP has however stated that all three experiments were found to be worthy of support, and they would like to support a “DBD programmatic effort” if sufficient funding can be made available</a:t>
            </a:r>
          </a:p>
          <a:p>
            <a:pPr>
              <a:spcBef>
                <a:spcPts val="1400"/>
              </a:spcBef>
            </a:pPr>
            <a:r>
              <a:rPr lang="en-US" dirty="0"/>
              <a:t>LEGEND-1000 is now being supported by DOE-NP to proceed to the next step, “CD-1”,</a:t>
            </a:r>
            <a:br>
              <a:rPr lang="en-US" dirty="0"/>
            </a:br>
            <a:r>
              <a:rPr lang="en-US" dirty="0"/>
              <a:t>as a “DOE Order 413.3b Project”</a:t>
            </a:r>
          </a:p>
        </p:txBody>
      </p:sp>
    </p:spTree>
    <p:extLst>
      <p:ext uri="{BB962C8B-B14F-4D97-AF65-F5344CB8AC3E}">
        <p14:creationId xmlns:p14="http://schemas.microsoft.com/office/powerpoint/2010/main" val="81729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325-2CB3-D544-89E7-1C95A88E9BB3}"/>
              </a:ext>
            </a:extLst>
          </p:cNvPr>
          <p:cNvSpPr>
            <a:spLocks noGrp="1"/>
          </p:cNvSpPr>
          <p:nvPr>
            <p:ph type="title"/>
          </p:nvPr>
        </p:nvSpPr>
        <p:spPr/>
        <p:txBody>
          <a:bodyPr>
            <a:noAutofit/>
          </a:bodyPr>
          <a:lstStyle/>
          <a:p>
            <a:r>
              <a:rPr lang="en-US" dirty="0"/>
              <a:t>DOE Scope and Cost</a:t>
            </a:r>
          </a:p>
        </p:txBody>
      </p:sp>
      <p:sp>
        <p:nvSpPr>
          <p:cNvPr id="3" name="Content Placeholder 2">
            <a:extLst>
              <a:ext uri="{FF2B5EF4-FFF2-40B4-BE49-F238E27FC236}">
                <a16:creationId xmlns:a16="http://schemas.microsoft.com/office/drawing/2014/main" id="{0C54A947-8B0D-F347-828A-3E9262DC3795}"/>
              </a:ext>
            </a:extLst>
          </p:cNvPr>
          <p:cNvSpPr>
            <a:spLocks noGrp="1"/>
          </p:cNvSpPr>
          <p:nvPr>
            <p:ph idx="1"/>
          </p:nvPr>
        </p:nvSpPr>
        <p:spPr>
          <a:xfrm>
            <a:off x="459613" y="1761593"/>
            <a:ext cx="11272773" cy="4531630"/>
          </a:xfrm>
          <a:prstGeom prst="rect">
            <a:avLst/>
          </a:prstGeom>
          <a:effectLst>
            <a:glow rad="139700">
              <a:srgbClr val="FFFF00">
                <a:alpha val="40000"/>
              </a:srgbClr>
            </a:glow>
          </a:effectLst>
        </p:spPr>
        <p:txBody>
          <a:bodyPr>
            <a:normAutofit/>
          </a:bodyPr>
          <a:lstStyle/>
          <a:p>
            <a:r>
              <a:rPr lang="en-US" dirty="0"/>
              <a:t>Total DOE cost point estimate at the portfolio review was $257M</a:t>
            </a:r>
          </a:p>
          <a:p>
            <a:pPr lvl="1">
              <a:spcBef>
                <a:spcPts val="1200"/>
              </a:spcBef>
            </a:pPr>
            <a:r>
              <a:rPr lang="en-US" dirty="0"/>
              <a:t>Includes 56% contingency</a:t>
            </a:r>
          </a:p>
          <a:p>
            <a:pPr lvl="1">
              <a:spcBef>
                <a:spcPts val="1200"/>
              </a:spcBef>
            </a:pPr>
            <a:r>
              <a:rPr lang="en-US" dirty="0"/>
              <a:t>Assumes technically driven funding profile</a:t>
            </a:r>
          </a:p>
          <a:p>
            <a:pPr>
              <a:spcBef>
                <a:spcPts val="1200"/>
              </a:spcBef>
            </a:pPr>
            <a:r>
              <a:rPr lang="en-US" sz="2400" dirty="0"/>
              <a:t>Anticipated DOE Project scope is </a:t>
            </a:r>
            <a:r>
              <a:rPr lang="en-US" dirty="0"/>
              <a:t>a</a:t>
            </a:r>
            <a:r>
              <a:rPr lang="en-US" sz="2400" dirty="0"/>
              <a:t>pprox. 60% of the total</a:t>
            </a:r>
          </a:p>
          <a:p>
            <a:pPr lvl="1">
              <a:spcBef>
                <a:spcPts val="1200"/>
              </a:spcBef>
            </a:pPr>
            <a:r>
              <a:rPr lang="en-US" dirty="0"/>
              <a:t>Where total scope estimate uses DOE accounting, fully burdened, escalated costs with 50% contingency</a:t>
            </a:r>
          </a:p>
          <a:p>
            <a:r>
              <a:rPr lang="en-US" dirty="0"/>
              <a:t>International collaborators intend to contribute the remaining 40% </a:t>
            </a:r>
          </a:p>
          <a:p>
            <a:r>
              <a:rPr lang="en-US" dirty="0"/>
              <a:t>Raw cost (unburdened procurements only) for that remaining scope is $51M</a:t>
            </a:r>
          </a:p>
        </p:txBody>
      </p:sp>
      <p:sp>
        <p:nvSpPr>
          <p:cNvPr id="4" name="Content Placeholder 2">
            <a:extLst>
              <a:ext uri="{FF2B5EF4-FFF2-40B4-BE49-F238E27FC236}">
                <a16:creationId xmlns:a16="http://schemas.microsoft.com/office/drawing/2014/main" id="{C5A50545-8B7C-B140-8B1F-154393231ADA}"/>
              </a:ext>
            </a:extLst>
          </p:cNvPr>
          <p:cNvSpPr txBox="1">
            <a:spLocks/>
          </p:cNvSpPr>
          <p:nvPr/>
        </p:nvSpPr>
        <p:spPr>
          <a:xfrm>
            <a:off x="172043" y="994052"/>
            <a:ext cx="9440318" cy="5109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00000"/>
              </a:lnSpc>
              <a:spcBef>
                <a:spcPts val="600"/>
              </a:spcBef>
              <a:buFont typeface="System Font Regular"/>
              <a:buChar char="–"/>
              <a:defRPr sz="2200" kern="1200">
                <a:solidFill>
                  <a:schemeClr val="tx1"/>
                </a:solidFill>
                <a:latin typeface="+mj-lt"/>
                <a:ea typeface="+mn-ea"/>
                <a:cs typeface="+mn-cs"/>
              </a:defRPr>
            </a:lvl2pPr>
            <a:lvl3pPr marL="1143000" indent="-2286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600"/>
              </a:spcBef>
              <a:spcAft>
                <a:spcPts val="0"/>
              </a:spcAft>
              <a:buFont typeface="Arial" panose="020B0604020202020204" pitchFamily="34" charset="0"/>
              <a:buNone/>
            </a:pPr>
            <a:r>
              <a:rPr lang="en-US" dirty="0">
                <a:solidFill>
                  <a:srgbClr val="0070C0"/>
                </a:solidFill>
              </a:rPr>
              <a:t>New cost and schedule currently being developed</a:t>
            </a:r>
          </a:p>
        </p:txBody>
      </p:sp>
    </p:spTree>
    <p:extLst>
      <p:ext uri="{BB962C8B-B14F-4D97-AF65-F5344CB8AC3E}">
        <p14:creationId xmlns:p14="http://schemas.microsoft.com/office/powerpoint/2010/main" val="87954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B03E275-BB1C-5D43-95F8-9DD52EE606CB}"/>
              </a:ext>
            </a:extLst>
          </p:cNvPr>
          <p:cNvPicPr>
            <a:picLocks noChangeAspect="1"/>
          </p:cNvPicPr>
          <p:nvPr/>
        </p:nvPicPr>
        <p:blipFill rotWithShape="1">
          <a:blip r:embed="rId3"/>
          <a:srcRect l="6001" b="55843"/>
          <a:stretch/>
        </p:blipFill>
        <p:spPr>
          <a:xfrm>
            <a:off x="2013527" y="895570"/>
            <a:ext cx="9043005" cy="3028248"/>
          </a:xfrm>
          <a:prstGeom prst="rect">
            <a:avLst/>
          </a:prstGeom>
          <a:ln>
            <a:solidFill>
              <a:srgbClr val="144D73"/>
            </a:solidFill>
          </a:ln>
        </p:spPr>
      </p:pic>
      <p:sp>
        <p:nvSpPr>
          <p:cNvPr id="2" name="Title 1">
            <a:extLst>
              <a:ext uri="{FF2B5EF4-FFF2-40B4-BE49-F238E27FC236}">
                <a16:creationId xmlns:a16="http://schemas.microsoft.com/office/drawing/2014/main" id="{52EB0325-2CB3-D544-89E7-1C95A88E9BB3}"/>
              </a:ext>
            </a:extLst>
          </p:cNvPr>
          <p:cNvSpPr>
            <a:spLocks noGrp="1"/>
          </p:cNvSpPr>
          <p:nvPr>
            <p:ph type="title"/>
          </p:nvPr>
        </p:nvSpPr>
        <p:spPr/>
        <p:txBody>
          <a:bodyPr>
            <a:noAutofit/>
          </a:bodyPr>
          <a:lstStyle/>
          <a:p>
            <a:r>
              <a:rPr lang="en-US" dirty="0"/>
              <a:t>Notional Technically Driven Schedule</a:t>
            </a:r>
          </a:p>
        </p:txBody>
      </p:sp>
      <p:sp>
        <p:nvSpPr>
          <p:cNvPr id="3" name="Content Placeholder 2">
            <a:extLst>
              <a:ext uri="{FF2B5EF4-FFF2-40B4-BE49-F238E27FC236}">
                <a16:creationId xmlns:a16="http://schemas.microsoft.com/office/drawing/2014/main" id="{0C54A947-8B0D-F347-828A-3E9262DC3795}"/>
              </a:ext>
            </a:extLst>
          </p:cNvPr>
          <p:cNvSpPr>
            <a:spLocks noGrp="1"/>
          </p:cNvSpPr>
          <p:nvPr>
            <p:ph idx="1"/>
          </p:nvPr>
        </p:nvSpPr>
        <p:spPr>
          <a:xfrm>
            <a:off x="521835" y="4085245"/>
            <a:ext cx="11272773" cy="2336338"/>
          </a:xfrm>
          <a:prstGeom prst="rect">
            <a:avLst/>
          </a:prstGeom>
          <a:effectLst>
            <a:glow rad="139700">
              <a:srgbClr val="FFFF00">
                <a:alpha val="40000"/>
              </a:srgbClr>
            </a:glow>
          </a:effectLst>
        </p:spPr>
        <p:txBody>
          <a:bodyPr>
            <a:normAutofit lnSpcReduction="10000"/>
          </a:bodyPr>
          <a:lstStyle/>
          <a:p>
            <a:r>
              <a:rPr lang="en-US" sz="2000"/>
              <a:t>Assumes technically driven funding profile</a:t>
            </a:r>
          </a:p>
          <a:p>
            <a:pPr>
              <a:spcBef>
                <a:spcPts val="1200"/>
              </a:spcBef>
            </a:pPr>
            <a:r>
              <a:rPr lang="en-US" sz="2000"/>
              <a:t>Key Dates:  </a:t>
            </a:r>
          </a:p>
          <a:p>
            <a:pPr lvl="1">
              <a:spcBef>
                <a:spcPts val="1200"/>
              </a:spcBef>
            </a:pPr>
            <a:r>
              <a:rPr lang="en-US" sz="1600"/>
              <a:t>CD-1: 					Q4 FY22 </a:t>
            </a:r>
          </a:p>
          <a:p>
            <a:pPr lvl="1">
              <a:spcBef>
                <a:spcPts val="1200"/>
              </a:spcBef>
            </a:pPr>
            <a:r>
              <a:rPr lang="en-US" sz="1600" b="1">
                <a:effectLst/>
                <a:latin typeface="+mn-lt"/>
              </a:rPr>
              <a:t>Module 1 Commissioning Complete: 		Q3</a:t>
            </a:r>
            <a:r>
              <a:rPr lang="en-US" sz="1600" b="1"/>
              <a:t> </a:t>
            </a:r>
            <a:r>
              <a:rPr lang="en-US" sz="1600" b="1">
                <a:effectLst/>
                <a:latin typeface="+mn-lt"/>
              </a:rPr>
              <a:t>FY28      </a:t>
            </a:r>
            <a:r>
              <a:rPr lang="en-US" sz="1600" b="1">
                <a:latin typeface="+mn-lt"/>
              </a:rPr>
              <a:t>69</a:t>
            </a:r>
            <a:r>
              <a:rPr lang="en-US" sz="1600" b="1">
                <a:effectLst/>
                <a:latin typeface="+mn-lt"/>
              </a:rPr>
              <a:t> months (relative to CD-1)</a:t>
            </a:r>
          </a:p>
          <a:p>
            <a:pPr lvl="1">
              <a:spcBef>
                <a:spcPts val="1200"/>
              </a:spcBef>
            </a:pPr>
            <a:r>
              <a:rPr lang="en-US" sz="1600"/>
              <a:t>Early Finish: Module 4 Commissioning Complete: 	Q2 FY30      89 months			</a:t>
            </a:r>
          </a:p>
          <a:p>
            <a:pPr lvl="1">
              <a:spcBef>
                <a:spcPts val="1200"/>
              </a:spcBef>
            </a:pPr>
            <a:r>
              <a:rPr lang="en-US" sz="1600"/>
              <a:t>Late Finish (36 months of float): 		Q2 FY33     125 months</a:t>
            </a:r>
          </a:p>
        </p:txBody>
      </p:sp>
      <p:sp>
        <p:nvSpPr>
          <p:cNvPr id="4" name="Triangle 3">
            <a:extLst>
              <a:ext uri="{FF2B5EF4-FFF2-40B4-BE49-F238E27FC236}">
                <a16:creationId xmlns:a16="http://schemas.microsoft.com/office/drawing/2014/main" id="{B7EEEF11-1884-3F4D-BE7F-C0BA482D7A80}"/>
              </a:ext>
            </a:extLst>
          </p:cNvPr>
          <p:cNvSpPr/>
          <p:nvPr/>
        </p:nvSpPr>
        <p:spPr>
          <a:xfrm>
            <a:off x="2678652" y="1436307"/>
            <a:ext cx="96819" cy="1290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D24A41-3075-E144-AA4A-C3558E82B04D}"/>
              </a:ext>
            </a:extLst>
          </p:cNvPr>
          <p:cNvSpPr/>
          <p:nvPr/>
        </p:nvSpPr>
        <p:spPr>
          <a:xfrm>
            <a:off x="3472557" y="2101162"/>
            <a:ext cx="3541702" cy="1887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D94B48-2A33-BF4E-823F-A9CFDBDEA27F}"/>
              </a:ext>
            </a:extLst>
          </p:cNvPr>
          <p:cNvSpPr/>
          <p:nvPr/>
        </p:nvSpPr>
        <p:spPr>
          <a:xfrm>
            <a:off x="3657968" y="2404832"/>
            <a:ext cx="3966379" cy="2263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BE6FF2-5F90-7F44-B32F-711CA8B4EACA}"/>
              </a:ext>
            </a:extLst>
          </p:cNvPr>
          <p:cNvSpPr txBox="1"/>
          <p:nvPr/>
        </p:nvSpPr>
        <p:spPr>
          <a:xfrm>
            <a:off x="2775471" y="1331576"/>
            <a:ext cx="662361" cy="338554"/>
          </a:xfrm>
          <a:prstGeom prst="rect">
            <a:avLst/>
          </a:prstGeom>
          <a:noFill/>
        </p:spPr>
        <p:txBody>
          <a:bodyPr wrap="none" rtlCol="0">
            <a:spAutoFit/>
          </a:bodyPr>
          <a:lstStyle/>
          <a:p>
            <a:r>
              <a:rPr lang="en-US" sz="1600"/>
              <a:t>CD-1</a:t>
            </a:r>
          </a:p>
        </p:txBody>
      </p:sp>
      <p:sp>
        <p:nvSpPr>
          <p:cNvPr id="10" name="Triangle 9">
            <a:extLst>
              <a:ext uri="{FF2B5EF4-FFF2-40B4-BE49-F238E27FC236}">
                <a16:creationId xmlns:a16="http://schemas.microsoft.com/office/drawing/2014/main" id="{44CE371B-63DB-F54D-9BF5-CDE25C69385F}"/>
              </a:ext>
            </a:extLst>
          </p:cNvPr>
          <p:cNvSpPr/>
          <p:nvPr/>
        </p:nvSpPr>
        <p:spPr>
          <a:xfrm>
            <a:off x="4156624" y="1451697"/>
            <a:ext cx="96819" cy="1290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5E9D08-B5C9-9049-82C4-DF97226FA748}"/>
              </a:ext>
            </a:extLst>
          </p:cNvPr>
          <p:cNvSpPr txBox="1"/>
          <p:nvPr/>
        </p:nvSpPr>
        <p:spPr>
          <a:xfrm>
            <a:off x="4253443" y="1346966"/>
            <a:ext cx="662361" cy="338554"/>
          </a:xfrm>
          <a:prstGeom prst="rect">
            <a:avLst/>
          </a:prstGeom>
          <a:noFill/>
        </p:spPr>
        <p:txBody>
          <a:bodyPr wrap="none" rtlCol="0">
            <a:spAutoFit/>
          </a:bodyPr>
          <a:lstStyle/>
          <a:p>
            <a:r>
              <a:rPr lang="en-US" sz="1600"/>
              <a:t>CD-3</a:t>
            </a:r>
          </a:p>
        </p:txBody>
      </p:sp>
      <p:sp>
        <p:nvSpPr>
          <p:cNvPr id="14" name="Triangle 13">
            <a:extLst>
              <a:ext uri="{FF2B5EF4-FFF2-40B4-BE49-F238E27FC236}">
                <a16:creationId xmlns:a16="http://schemas.microsoft.com/office/drawing/2014/main" id="{1BFBCE28-5251-CC4E-AB37-6789384ED5F5}"/>
              </a:ext>
            </a:extLst>
          </p:cNvPr>
          <p:cNvSpPr/>
          <p:nvPr/>
        </p:nvSpPr>
        <p:spPr>
          <a:xfrm>
            <a:off x="3415437" y="1755905"/>
            <a:ext cx="96819" cy="1290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6EF7A6-A1F0-184A-8AE9-E892A1ABC8FD}"/>
              </a:ext>
            </a:extLst>
          </p:cNvPr>
          <p:cNvSpPr txBox="1"/>
          <p:nvPr/>
        </p:nvSpPr>
        <p:spPr>
          <a:xfrm>
            <a:off x="3512256" y="1651174"/>
            <a:ext cx="947695" cy="338554"/>
          </a:xfrm>
          <a:prstGeom prst="rect">
            <a:avLst/>
          </a:prstGeom>
          <a:noFill/>
        </p:spPr>
        <p:txBody>
          <a:bodyPr wrap="none" rtlCol="0">
            <a:spAutoFit/>
          </a:bodyPr>
          <a:lstStyle/>
          <a:p>
            <a:r>
              <a:rPr lang="en-US" sz="1600"/>
              <a:t>CD-2/3a</a:t>
            </a:r>
          </a:p>
        </p:txBody>
      </p:sp>
      <p:sp>
        <p:nvSpPr>
          <p:cNvPr id="16" name="Triangle 15">
            <a:extLst>
              <a:ext uri="{FF2B5EF4-FFF2-40B4-BE49-F238E27FC236}">
                <a16:creationId xmlns:a16="http://schemas.microsoft.com/office/drawing/2014/main" id="{83D5B895-230A-8643-B8D0-A9CB5920B49D}"/>
              </a:ext>
            </a:extLst>
          </p:cNvPr>
          <p:cNvSpPr/>
          <p:nvPr/>
        </p:nvSpPr>
        <p:spPr>
          <a:xfrm>
            <a:off x="10380582" y="1436307"/>
            <a:ext cx="96819" cy="1290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934029-BE4C-074F-905C-F8480225902F}"/>
              </a:ext>
            </a:extLst>
          </p:cNvPr>
          <p:cNvSpPr txBox="1"/>
          <p:nvPr/>
        </p:nvSpPr>
        <p:spPr>
          <a:xfrm>
            <a:off x="10477401" y="1331576"/>
            <a:ext cx="662361" cy="338554"/>
          </a:xfrm>
          <a:prstGeom prst="rect">
            <a:avLst/>
          </a:prstGeom>
          <a:noFill/>
        </p:spPr>
        <p:txBody>
          <a:bodyPr wrap="none" rtlCol="0">
            <a:spAutoFit/>
          </a:bodyPr>
          <a:lstStyle/>
          <a:p>
            <a:r>
              <a:rPr lang="en-US" sz="1600"/>
              <a:t>CD-4</a:t>
            </a:r>
          </a:p>
        </p:txBody>
      </p:sp>
      <p:sp>
        <p:nvSpPr>
          <p:cNvPr id="18" name="TextBox 17">
            <a:extLst>
              <a:ext uri="{FF2B5EF4-FFF2-40B4-BE49-F238E27FC236}">
                <a16:creationId xmlns:a16="http://schemas.microsoft.com/office/drawing/2014/main" id="{F7BA6C93-5144-7845-BAEF-FC71B6FFC50D}"/>
              </a:ext>
            </a:extLst>
          </p:cNvPr>
          <p:cNvSpPr txBox="1"/>
          <p:nvPr/>
        </p:nvSpPr>
        <p:spPr>
          <a:xfrm>
            <a:off x="3422653" y="2025986"/>
            <a:ext cx="2688656" cy="338554"/>
          </a:xfrm>
          <a:prstGeom prst="rect">
            <a:avLst/>
          </a:prstGeom>
          <a:noFill/>
        </p:spPr>
        <p:txBody>
          <a:bodyPr wrap="square" rtlCol="0">
            <a:spAutoFit/>
          </a:bodyPr>
          <a:lstStyle/>
          <a:p>
            <a:r>
              <a:rPr lang="en-US" sz="1600"/>
              <a:t>Enriched Ge Production</a:t>
            </a:r>
          </a:p>
        </p:txBody>
      </p:sp>
      <p:sp>
        <p:nvSpPr>
          <p:cNvPr id="19" name="TextBox 18">
            <a:extLst>
              <a:ext uri="{FF2B5EF4-FFF2-40B4-BE49-F238E27FC236}">
                <a16:creationId xmlns:a16="http://schemas.microsoft.com/office/drawing/2014/main" id="{A921C82E-7B02-FD4A-881B-4463C83A84D8}"/>
              </a:ext>
            </a:extLst>
          </p:cNvPr>
          <p:cNvSpPr txBox="1"/>
          <p:nvPr/>
        </p:nvSpPr>
        <p:spPr>
          <a:xfrm>
            <a:off x="3854750" y="2355252"/>
            <a:ext cx="2688656" cy="338554"/>
          </a:xfrm>
          <a:prstGeom prst="rect">
            <a:avLst/>
          </a:prstGeom>
          <a:noFill/>
        </p:spPr>
        <p:txBody>
          <a:bodyPr wrap="square" rtlCol="0">
            <a:spAutoFit/>
          </a:bodyPr>
          <a:lstStyle/>
          <a:p>
            <a:r>
              <a:rPr lang="en-US" sz="1600"/>
              <a:t>Detector Production</a:t>
            </a:r>
          </a:p>
        </p:txBody>
      </p:sp>
      <p:sp>
        <p:nvSpPr>
          <p:cNvPr id="20" name="Rectangle 19">
            <a:extLst>
              <a:ext uri="{FF2B5EF4-FFF2-40B4-BE49-F238E27FC236}">
                <a16:creationId xmlns:a16="http://schemas.microsoft.com/office/drawing/2014/main" id="{0AC5DF18-279C-8444-967D-D64EEB3F767C}"/>
              </a:ext>
            </a:extLst>
          </p:cNvPr>
          <p:cNvSpPr/>
          <p:nvPr/>
        </p:nvSpPr>
        <p:spPr>
          <a:xfrm>
            <a:off x="3954067" y="2745675"/>
            <a:ext cx="1354792" cy="2263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0FA4476-DA83-5144-AC4C-4F556884AE9B}"/>
              </a:ext>
            </a:extLst>
          </p:cNvPr>
          <p:cNvSpPr txBox="1"/>
          <p:nvPr/>
        </p:nvSpPr>
        <p:spPr>
          <a:xfrm>
            <a:off x="4437726" y="2683139"/>
            <a:ext cx="3716451" cy="338554"/>
          </a:xfrm>
          <a:prstGeom prst="rect">
            <a:avLst/>
          </a:prstGeom>
          <a:noFill/>
        </p:spPr>
        <p:txBody>
          <a:bodyPr wrap="square" rtlCol="0">
            <a:spAutoFit/>
          </a:bodyPr>
          <a:lstStyle/>
          <a:p>
            <a:r>
              <a:rPr lang="en-US" sz="1600"/>
              <a:t>Cryostat construction &amp; Installation</a:t>
            </a:r>
          </a:p>
        </p:txBody>
      </p:sp>
      <p:sp>
        <p:nvSpPr>
          <p:cNvPr id="22" name="Rectangle 21">
            <a:extLst>
              <a:ext uri="{FF2B5EF4-FFF2-40B4-BE49-F238E27FC236}">
                <a16:creationId xmlns:a16="http://schemas.microsoft.com/office/drawing/2014/main" id="{D7820DD1-233D-ED4A-AE16-24ECC162875B}"/>
              </a:ext>
            </a:extLst>
          </p:cNvPr>
          <p:cNvSpPr/>
          <p:nvPr/>
        </p:nvSpPr>
        <p:spPr>
          <a:xfrm>
            <a:off x="6437956" y="3082805"/>
            <a:ext cx="1756920" cy="2523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FC499F6F-BD37-5E4A-80A3-E1C57B8257CE}"/>
              </a:ext>
            </a:extLst>
          </p:cNvPr>
          <p:cNvSpPr/>
          <p:nvPr/>
        </p:nvSpPr>
        <p:spPr>
          <a:xfrm>
            <a:off x="6945288" y="1440156"/>
            <a:ext cx="96819" cy="1290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9EF91F5-099B-A244-BD6E-794C0B4DE8B6}"/>
              </a:ext>
            </a:extLst>
          </p:cNvPr>
          <p:cNvSpPr txBox="1"/>
          <p:nvPr/>
        </p:nvSpPr>
        <p:spPr>
          <a:xfrm>
            <a:off x="7042107" y="1335425"/>
            <a:ext cx="1074333" cy="338554"/>
          </a:xfrm>
          <a:prstGeom prst="rect">
            <a:avLst/>
          </a:prstGeom>
          <a:noFill/>
        </p:spPr>
        <p:txBody>
          <a:bodyPr wrap="none" rtlCol="0">
            <a:spAutoFit/>
          </a:bodyPr>
          <a:lstStyle/>
          <a:p>
            <a:r>
              <a:rPr lang="en-US" sz="1600"/>
              <a:t>First Data</a:t>
            </a:r>
          </a:p>
        </p:txBody>
      </p:sp>
      <p:sp>
        <p:nvSpPr>
          <p:cNvPr id="23" name="TextBox 22">
            <a:extLst>
              <a:ext uri="{FF2B5EF4-FFF2-40B4-BE49-F238E27FC236}">
                <a16:creationId xmlns:a16="http://schemas.microsoft.com/office/drawing/2014/main" id="{F772F69A-6DD4-304D-BFF4-56F4030762B8}"/>
              </a:ext>
            </a:extLst>
          </p:cNvPr>
          <p:cNvSpPr txBox="1"/>
          <p:nvPr/>
        </p:nvSpPr>
        <p:spPr>
          <a:xfrm>
            <a:off x="6567817" y="3035373"/>
            <a:ext cx="3545017" cy="584775"/>
          </a:xfrm>
          <a:prstGeom prst="rect">
            <a:avLst/>
          </a:prstGeom>
          <a:noFill/>
        </p:spPr>
        <p:txBody>
          <a:bodyPr wrap="square" rtlCol="0">
            <a:spAutoFit/>
          </a:bodyPr>
          <a:lstStyle/>
          <a:p>
            <a:r>
              <a:rPr lang="en-US" sz="1600"/>
              <a:t>1      2     3     4     </a:t>
            </a:r>
            <a:br>
              <a:rPr lang="en-US" sz="1600"/>
            </a:br>
            <a:r>
              <a:rPr lang="en-US" sz="1600"/>
              <a:t>Module Installation &amp; Commissioning</a:t>
            </a:r>
          </a:p>
        </p:txBody>
      </p:sp>
      <p:cxnSp>
        <p:nvCxnSpPr>
          <p:cNvPr id="32" name="Straight Connector 31">
            <a:extLst>
              <a:ext uri="{FF2B5EF4-FFF2-40B4-BE49-F238E27FC236}">
                <a16:creationId xmlns:a16="http://schemas.microsoft.com/office/drawing/2014/main" id="{ED7D8AFD-47E3-904D-8F39-01172CD6336A}"/>
              </a:ext>
            </a:extLst>
          </p:cNvPr>
          <p:cNvCxnSpPr/>
          <p:nvPr/>
        </p:nvCxnSpPr>
        <p:spPr>
          <a:xfrm>
            <a:off x="6979534" y="3082805"/>
            <a:ext cx="0" cy="265177"/>
          </a:xfrm>
          <a:prstGeom prst="line">
            <a:avLst/>
          </a:prstGeom>
          <a:ln w="9525">
            <a:solidFill>
              <a:srgbClr val="144D7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A3CA60-5DCC-2E42-9C74-9AF82AF26053}"/>
              </a:ext>
            </a:extLst>
          </p:cNvPr>
          <p:cNvCxnSpPr/>
          <p:nvPr/>
        </p:nvCxnSpPr>
        <p:spPr>
          <a:xfrm>
            <a:off x="7386584" y="3082391"/>
            <a:ext cx="0" cy="265177"/>
          </a:xfrm>
          <a:prstGeom prst="line">
            <a:avLst/>
          </a:prstGeom>
          <a:ln w="9525">
            <a:solidFill>
              <a:srgbClr val="144D7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75860A-6746-F441-8AF1-4A7EF83B3B63}"/>
              </a:ext>
            </a:extLst>
          </p:cNvPr>
          <p:cNvCxnSpPr/>
          <p:nvPr/>
        </p:nvCxnSpPr>
        <p:spPr>
          <a:xfrm>
            <a:off x="7803267" y="3082391"/>
            <a:ext cx="0" cy="265177"/>
          </a:xfrm>
          <a:prstGeom prst="line">
            <a:avLst/>
          </a:prstGeom>
          <a:ln w="9525">
            <a:solidFill>
              <a:srgbClr val="144D73"/>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85D2BB4-5676-3348-9F15-5698A24202CF}"/>
              </a:ext>
            </a:extLst>
          </p:cNvPr>
          <p:cNvSpPr txBox="1"/>
          <p:nvPr/>
        </p:nvSpPr>
        <p:spPr>
          <a:xfrm>
            <a:off x="607283" y="815669"/>
            <a:ext cx="1471878" cy="338554"/>
          </a:xfrm>
          <a:prstGeom prst="rect">
            <a:avLst/>
          </a:prstGeom>
          <a:noFill/>
        </p:spPr>
        <p:txBody>
          <a:bodyPr wrap="none" rtlCol="0">
            <a:spAutoFit/>
          </a:bodyPr>
          <a:lstStyle/>
          <a:p>
            <a:r>
              <a:rPr lang="en-US" sz="1600"/>
              <a:t>Calendar year</a:t>
            </a:r>
          </a:p>
        </p:txBody>
      </p:sp>
      <p:cxnSp>
        <p:nvCxnSpPr>
          <p:cNvPr id="9" name="Straight Connector 8">
            <a:extLst>
              <a:ext uri="{FF2B5EF4-FFF2-40B4-BE49-F238E27FC236}">
                <a16:creationId xmlns:a16="http://schemas.microsoft.com/office/drawing/2014/main" id="{C8081DD9-A1C1-ED4C-A841-3E9384979EC6}"/>
              </a:ext>
            </a:extLst>
          </p:cNvPr>
          <p:cNvCxnSpPr/>
          <p:nvPr/>
        </p:nvCxnSpPr>
        <p:spPr>
          <a:xfrm>
            <a:off x="2282595" y="1090317"/>
            <a:ext cx="0" cy="283186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14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AAC4-AC52-D740-B2D0-57EF5B738303}"/>
              </a:ext>
            </a:extLst>
          </p:cNvPr>
          <p:cNvSpPr>
            <a:spLocks noGrp="1"/>
          </p:cNvSpPr>
          <p:nvPr>
            <p:ph type="title"/>
          </p:nvPr>
        </p:nvSpPr>
        <p:spPr>
          <a:xfrm>
            <a:off x="172042" y="108155"/>
            <a:ext cx="11178441" cy="629266"/>
          </a:xfrm>
        </p:spPr>
        <p:txBody>
          <a:bodyPr>
            <a:noAutofit/>
          </a:bodyPr>
          <a:lstStyle/>
          <a:p>
            <a:r>
              <a:rPr lang="en-US" dirty="0">
                <a:effectLst/>
              </a:rPr>
              <a:t>LEGEND-1000 WBS   (SNOLAB Option)</a:t>
            </a:r>
          </a:p>
        </p:txBody>
      </p:sp>
      <p:grpSp>
        <p:nvGrpSpPr>
          <p:cNvPr id="103" name="Group 102">
            <a:extLst>
              <a:ext uri="{FF2B5EF4-FFF2-40B4-BE49-F238E27FC236}">
                <a16:creationId xmlns:a16="http://schemas.microsoft.com/office/drawing/2014/main" id="{58DAD899-87B8-CB40-9266-86BCC8C4C491}"/>
              </a:ext>
            </a:extLst>
          </p:cNvPr>
          <p:cNvGrpSpPr/>
          <p:nvPr/>
        </p:nvGrpSpPr>
        <p:grpSpPr>
          <a:xfrm>
            <a:off x="325775" y="1034402"/>
            <a:ext cx="11361545" cy="5396117"/>
            <a:chOff x="303525" y="1342609"/>
            <a:chExt cx="11361545" cy="5396117"/>
          </a:xfrm>
        </p:grpSpPr>
        <p:cxnSp>
          <p:nvCxnSpPr>
            <p:cNvPr id="104" name="Straight Connector 103">
              <a:extLst>
                <a:ext uri="{FF2B5EF4-FFF2-40B4-BE49-F238E27FC236}">
                  <a16:creationId xmlns:a16="http://schemas.microsoft.com/office/drawing/2014/main" id="{1C1BE2D6-3CC6-924C-9DA6-EDDF992BD882}"/>
                </a:ext>
              </a:extLst>
            </p:cNvPr>
            <p:cNvCxnSpPr>
              <a:cxnSpLocks/>
            </p:cNvCxnSpPr>
            <p:nvPr/>
          </p:nvCxnSpPr>
          <p:spPr>
            <a:xfrm>
              <a:off x="303525" y="2605752"/>
              <a:ext cx="0" cy="2110659"/>
            </a:xfrm>
            <a:prstGeom prst="line">
              <a:avLst/>
            </a:prstGeom>
            <a:noFill/>
            <a:ln w="19050" cap="flat" cmpd="sng" algn="ctr">
              <a:solidFill>
                <a:srgbClr val="4472C4"/>
              </a:solidFill>
              <a:prstDash val="solid"/>
              <a:miter lim="800000"/>
            </a:ln>
            <a:effectLst/>
          </p:spPr>
        </p:cxnSp>
        <p:cxnSp>
          <p:nvCxnSpPr>
            <p:cNvPr id="105" name="Straight Connector 36">
              <a:extLst>
                <a:ext uri="{FF2B5EF4-FFF2-40B4-BE49-F238E27FC236}">
                  <a16:creationId xmlns:a16="http://schemas.microsoft.com/office/drawing/2014/main" id="{292F83B8-E87E-C340-8D68-BDEF68A551CB}"/>
                </a:ext>
              </a:extLst>
            </p:cNvPr>
            <p:cNvCxnSpPr>
              <a:cxnSpLocks/>
              <a:stCxn id="108" idx="2"/>
              <a:endCxn id="185" idx="0"/>
            </p:cNvCxnSpPr>
            <p:nvPr/>
          </p:nvCxnSpPr>
          <p:spPr>
            <a:xfrm rot="16200000" flipH="1">
              <a:off x="8169277" y="-552343"/>
              <a:ext cx="410427" cy="5101089"/>
            </a:xfrm>
            <a:prstGeom prst="bentConnector3">
              <a:avLst>
                <a:gd name="adj1" fmla="val 50000"/>
              </a:avLst>
            </a:prstGeom>
            <a:noFill/>
            <a:ln w="19050" cap="flat" cmpd="sng" algn="ctr">
              <a:solidFill>
                <a:srgbClr val="4472C4"/>
              </a:solidFill>
              <a:prstDash val="solid"/>
              <a:miter lim="800000"/>
            </a:ln>
            <a:effectLst/>
          </p:spPr>
        </p:cxnSp>
        <p:cxnSp>
          <p:nvCxnSpPr>
            <p:cNvPr id="106" name="Straight Connector 105">
              <a:extLst>
                <a:ext uri="{FF2B5EF4-FFF2-40B4-BE49-F238E27FC236}">
                  <a16:creationId xmlns:a16="http://schemas.microsoft.com/office/drawing/2014/main" id="{F4A3CA92-BE59-3A46-ABE9-F645BEFE2C7F}"/>
                </a:ext>
              </a:extLst>
            </p:cNvPr>
            <p:cNvCxnSpPr>
              <a:cxnSpLocks/>
            </p:cNvCxnSpPr>
            <p:nvPr/>
          </p:nvCxnSpPr>
          <p:spPr>
            <a:xfrm>
              <a:off x="882290" y="1987785"/>
              <a:ext cx="0" cy="222138"/>
            </a:xfrm>
            <a:prstGeom prst="line">
              <a:avLst/>
            </a:prstGeom>
            <a:noFill/>
            <a:ln w="19050" cap="flat" cmpd="sng" algn="ctr">
              <a:solidFill>
                <a:srgbClr val="4472C4"/>
              </a:solidFill>
              <a:prstDash val="solid"/>
              <a:miter lim="800000"/>
            </a:ln>
            <a:effectLst/>
          </p:spPr>
        </p:cxnSp>
        <p:cxnSp>
          <p:nvCxnSpPr>
            <p:cNvPr id="107" name="Straight Connector 52">
              <a:extLst>
                <a:ext uri="{FF2B5EF4-FFF2-40B4-BE49-F238E27FC236}">
                  <a16:creationId xmlns:a16="http://schemas.microsoft.com/office/drawing/2014/main" id="{F260081F-3095-7244-93C2-6FCDFC838D71}"/>
                </a:ext>
              </a:extLst>
            </p:cNvPr>
            <p:cNvCxnSpPr>
              <a:cxnSpLocks/>
              <a:stCxn id="108" idx="2"/>
              <a:endCxn id="178" idx="0"/>
            </p:cNvCxnSpPr>
            <p:nvPr/>
          </p:nvCxnSpPr>
          <p:spPr>
            <a:xfrm rot="5400000">
              <a:off x="3144273" y="-476258"/>
              <a:ext cx="410427" cy="4948921"/>
            </a:xfrm>
            <a:prstGeom prst="bentConnector3">
              <a:avLst>
                <a:gd name="adj1" fmla="val 50000"/>
              </a:avLst>
            </a:prstGeom>
            <a:noFill/>
            <a:ln w="19050" cap="flat" cmpd="sng" algn="ctr">
              <a:solidFill>
                <a:srgbClr val="4472C4"/>
              </a:solidFill>
              <a:prstDash val="solid"/>
              <a:miter lim="800000"/>
            </a:ln>
            <a:effectLst/>
          </p:spPr>
        </p:cxnSp>
        <p:sp>
          <p:nvSpPr>
            <p:cNvPr id="108" name="TextBox 107">
              <a:extLst>
                <a:ext uri="{FF2B5EF4-FFF2-40B4-BE49-F238E27FC236}">
                  <a16:creationId xmlns:a16="http://schemas.microsoft.com/office/drawing/2014/main" id="{34E6B084-501C-7446-9447-D459E60F3E68}"/>
                </a:ext>
              </a:extLst>
            </p:cNvPr>
            <p:cNvSpPr txBox="1"/>
            <p:nvPr/>
          </p:nvSpPr>
          <p:spPr>
            <a:xfrm>
              <a:off x="5229586" y="1342609"/>
              <a:ext cx="1188720" cy="450380"/>
            </a:xfrm>
            <a:prstGeom prst="rect">
              <a:avLst/>
            </a:prstGeom>
            <a:solidFill>
              <a:srgbClr val="FFFFFF"/>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mn-cs"/>
                </a:rPr>
                <a:t>L-1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mn-cs"/>
                </a:rPr>
                <a:t>LEGEND 1000</a:t>
              </a:r>
            </a:p>
          </p:txBody>
        </p:sp>
        <p:sp>
          <p:nvSpPr>
            <p:cNvPr id="109" name="TextBox 108">
              <a:extLst>
                <a:ext uri="{FF2B5EF4-FFF2-40B4-BE49-F238E27FC236}">
                  <a16:creationId xmlns:a16="http://schemas.microsoft.com/office/drawing/2014/main" id="{A112CB56-8DE3-9446-B986-F751665D9FA9}"/>
                </a:ext>
              </a:extLst>
            </p:cNvPr>
            <p:cNvSpPr txBox="1"/>
            <p:nvPr/>
          </p:nvSpPr>
          <p:spPr>
            <a:xfrm>
              <a:off x="468815" y="3050365"/>
              <a:ext cx="1143000" cy="533479"/>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International Project Office</a:t>
              </a:r>
            </a:p>
          </p:txBody>
        </p:sp>
        <p:sp>
          <p:nvSpPr>
            <p:cNvPr id="110" name="TextBox 109">
              <a:extLst>
                <a:ext uri="{FF2B5EF4-FFF2-40B4-BE49-F238E27FC236}">
                  <a16:creationId xmlns:a16="http://schemas.microsoft.com/office/drawing/2014/main" id="{F5DE79DC-A18E-7F4E-86AB-F6B4CE2E0A80}"/>
                </a:ext>
              </a:extLst>
            </p:cNvPr>
            <p:cNvSpPr txBox="1"/>
            <p:nvPr/>
          </p:nvSpPr>
          <p:spPr>
            <a:xfrm>
              <a:off x="9079891" y="3050365"/>
              <a:ext cx="1143000" cy="533479"/>
            </a:xfrm>
            <a:prstGeom prst="rect">
              <a:avLst/>
            </a:prstGeom>
            <a:gradFill>
              <a:gsLst>
                <a:gs pos="89000">
                  <a:srgbClr val="BDD7EE"/>
                </a:gs>
                <a:gs pos="70000">
                  <a:srgbClr val="ED7D31">
                    <a:lumMod val="40000"/>
                    <a:lumOff val="60000"/>
                    <a:shade val="67500"/>
                    <a:satMod val="115000"/>
                  </a:srgbClr>
                </a:gs>
                <a:gs pos="0">
                  <a:srgbClr val="ED7D31">
                    <a:lumMod val="40000"/>
                    <a:lumOff val="60000"/>
                    <a:shade val="100000"/>
                    <a:satMod val="115000"/>
                  </a:srgbClr>
                </a:gs>
              </a:gsLst>
              <a:lin ang="1080000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Ge Front-End Electronics</a:t>
              </a:r>
            </a:p>
          </p:txBody>
        </p:sp>
        <p:sp>
          <p:nvSpPr>
            <p:cNvPr id="111" name="TextBox 110">
              <a:extLst>
                <a:ext uri="{FF2B5EF4-FFF2-40B4-BE49-F238E27FC236}">
                  <a16:creationId xmlns:a16="http://schemas.microsoft.com/office/drawing/2014/main" id="{1C4D2848-9814-F348-8AE0-79656126B71B}"/>
                </a:ext>
              </a:extLst>
            </p:cNvPr>
            <p:cNvSpPr txBox="1"/>
            <p:nvPr/>
          </p:nvSpPr>
          <p:spPr>
            <a:xfrm>
              <a:off x="3340227" y="3050365"/>
              <a:ext cx="1143000" cy="533479"/>
            </a:xfrm>
            <a:prstGeom prst="rect">
              <a:avLst/>
            </a:prstGeom>
            <a:gradFill>
              <a:gsLst>
                <a:gs pos="76000">
                  <a:srgbClr val="5B9BD5">
                    <a:lumMod val="40000"/>
                    <a:lumOff val="60000"/>
                  </a:srgbClr>
                </a:gs>
                <a:gs pos="24000">
                  <a:srgbClr val="70AD47">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Material Screening</a:t>
              </a:r>
            </a:p>
          </p:txBody>
        </p:sp>
        <p:sp>
          <p:nvSpPr>
            <p:cNvPr id="112" name="TextBox 111">
              <a:extLst>
                <a:ext uri="{FF2B5EF4-FFF2-40B4-BE49-F238E27FC236}">
                  <a16:creationId xmlns:a16="http://schemas.microsoft.com/office/drawing/2014/main" id="{03678DB0-DC99-E34E-8DFC-4B54DC587BB2}"/>
                </a:ext>
              </a:extLst>
            </p:cNvPr>
            <p:cNvSpPr txBox="1"/>
            <p:nvPr/>
          </p:nvSpPr>
          <p:spPr>
            <a:xfrm>
              <a:off x="1906678" y="3050365"/>
              <a:ext cx="1143000" cy="533479"/>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Analysis Framework</a:t>
              </a:r>
            </a:p>
          </p:txBody>
        </p:sp>
        <p:sp>
          <p:nvSpPr>
            <p:cNvPr id="113" name="TextBox 112">
              <a:extLst>
                <a:ext uri="{FF2B5EF4-FFF2-40B4-BE49-F238E27FC236}">
                  <a16:creationId xmlns:a16="http://schemas.microsoft.com/office/drawing/2014/main" id="{3BBC5956-F67A-DA41-84A6-DCFB7DD994E1}"/>
                </a:ext>
              </a:extLst>
            </p:cNvPr>
            <p:cNvSpPr txBox="1"/>
            <p:nvPr/>
          </p:nvSpPr>
          <p:spPr>
            <a:xfrm>
              <a:off x="6204109" y="3050365"/>
              <a:ext cx="1143000" cy="533479"/>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Atmospheric Liquid Ar</a:t>
              </a:r>
            </a:p>
          </p:txBody>
        </p:sp>
        <p:sp>
          <p:nvSpPr>
            <p:cNvPr id="114" name="TextBox 113">
              <a:extLst>
                <a:ext uri="{FF2B5EF4-FFF2-40B4-BE49-F238E27FC236}">
                  <a16:creationId xmlns:a16="http://schemas.microsoft.com/office/drawing/2014/main" id="{4B129D9F-AC96-754A-BD98-396908915C33}"/>
                </a:ext>
              </a:extLst>
            </p:cNvPr>
            <p:cNvSpPr txBox="1"/>
            <p:nvPr/>
          </p:nvSpPr>
          <p:spPr>
            <a:xfrm>
              <a:off x="4779884" y="3050365"/>
              <a:ext cx="1143000" cy="533479"/>
            </a:xfrm>
            <a:prstGeom prst="rect">
              <a:avLst/>
            </a:prstGeom>
            <a:gradFill flip="none" rotWithShape="1">
              <a:gsLst>
                <a:gs pos="24000">
                  <a:srgbClr val="F8CBAD"/>
                </a:gs>
                <a:gs pos="75000">
                  <a:sysClr val="window" lastClr="FFFFFF">
                    <a:lumMod val="75000"/>
                    <a:shade val="100000"/>
                    <a:satMod val="115000"/>
                  </a:sysClr>
                </a:gs>
              </a:gsLst>
              <a:lin ang="10800000" scaled="1"/>
              <a:tileRect/>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Host Lab Infrastructure</a:t>
              </a:r>
            </a:p>
          </p:txBody>
        </p:sp>
        <p:sp>
          <p:nvSpPr>
            <p:cNvPr id="115" name="TextBox 114">
              <a:extLst>
                <a:ext uri="{FF2B5EF4-FFF2-40B4-BE49-F238E27FC236}">
                  <a16:creationId xmlns:a16="http://schemas.microsoft.com/office/drawing/2014/main" id="{506BCC99-70E0-D64A-815F-A27BAED37FE3}"/>
                </a:ext>
              </a:extLst>
            </p:cNvPr>
            <p:cNvSpPr txBox="1"/>
            <p:nvPr/>
          </p:nvSpPr>
          <p:spPr>
            <a:xfrm>
              <a:off x="7640874" y="3050365"/>
              <a:ext cx="1143000" cy="533479"/>
            </a:xfrm>
            <a:prstGeom prst="rect">
              <a:avLst/>
            </a:prstGeom>
            <a:gradFill flip="none" rotWithShape="1">
              <a:gsLst>
                <a:gs pos="87000">
                  <a:srgbClr val="BDD7EE"/>
                </a:gs>
                <a:gs pos="62000">
                  <a:srgbClr val="ED7D31">
                    <a:lumMod val="40000"/>
                    <a:lumOff val="60000"/>
                    <a:shade val="67500"/>
                    <a:satMod val="115000"/>
                  </a:srgbClr>
                </a:gs>
                <a:gs pos="0">
                  <a:srgbClr val="ED7D31">
                    <a:lumMod val="40000"/>
                    <a:lumOff val="60000"/>
                    <a:shade val="100000"/>
                    <a:satMod val="115000"/>
                  </a:srgbClr>
                </a:gs>
              </a:gsLst>
              <a:lin ang="10800000" scaled="1"/>
              <a:tileRect/>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Enriched Ge Production &amp; Proc</a:t>
              </a:r>
            </a:p>
          </p:txBody>
        </p:sp>
        <p:sp>
          <p:nvSpPr>
            <p:cNvPr id="116" name="TextBox 115">
              <a:extLst>
                <a:ext uri="{FF2B5EF4-FFF2-40B4-BE49-F238E27FC236}">
                  <a16:creationId xmlns:a16="http://schemas.microsoft.com/office/drawing/2014/main" id="{526C4CEA-378D-4243-93C9-D45B5C1DEE61}"/>
                </a:ext>
              </a:extLst>
            </p:cNvPr>
            <p:cNvSpPr txBox="1"/>
            <p:nvPr/>
          </p:nvSpPr>
          <p:spPr>
            <a:xfrm>
              <a:off x="10514653" y="3050365"/>
              <a:ext cx="1143000" cy="533479"/>
            </a:xfrm>
            <a:prstGeom prst="rect">
              <a:avLst/>
            </a:prstGeom>
            <a:gradFill>
              <a:gsLst>
                <a:gs pos="50000">
                  <a:srgbClr val="ED7D31">
                    <a:lumMod val="40000"/>
                    <a:lumOff val="60000"/>
                  </a:srgbClr>
                </a:gs>
                <a:gs pos="13000">
                  <a:srgbClr val="BFBFBF"/>
                </a:gs>
                <a:gs pos="29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Lab Infrastructure and Cryostat</a:t>
              </a:r>
            </a:p>
          </p:txBody>
        </p:sp>
        <p:cxnSp>
          <p:nvCxnSpPr>
            <p:cNvPr id="117" name="Straight Connector 116">
              <a:extLst>
                <a:ext uri="{FF2B5EF4-FFF2-40B4-BE49-F238E27FC236}">
                  <a16:creationId xmlns:a16="http://schemas.microsoft.com/office/drawing/2014/main" id="{177F2588-D983-D34F-9AD0-1E884AE21C1F}"/>
                </a:ext>
              </a:extLst>
            </p:cNvPr>
            <p:cNvCxnSpPr>
              <a:cxnSpLocks/>
            </p:cNvCxnSpPr>
            <p:nvPr/>
          </p:nvCxnSpPr>
          <p:spPr>
            <a:xfrm>
              <a:off x="1744339" y="2614896"/>
              <a:ext cx="0" cy="2110659"/>
            </a:xfrm>
            <a:prstGeom prst="line">
              <a:avLst/>
            </a:prstGeom>
            <a:noFill/>
            <a:ln w="19050" cap="flat" cmpd="sng" algn="ctr">
              <a:solidFill>
                <a:srgbClr val="4472C4"/>
              </a:solidFill>
              <a:prstDash val="solid"/>
              <a:miter lim="800000"/>
            </a:ln>
            <a:effectLst/>
          </p:spPr>
        </p:cxnSp>
        <p:cxnSp>
          <p:nvCxnSpPr>
            <p:cNvPr id="118" name="Straight Connector 117">
              <a:extLst>
                <a:ext uri="{FF2B5EF4-FFF2-40B4-BE49-F238E27FC236}">
                  <a16:creationId xmlns:a16="http://schemas.microsoft.com/office/drawing/2014/main" id="{2FC72D28-CB71-DA46-8D7E-22B80C2E0F66}"/>
                </a:ext>
              </a:extLst>
            </p:cNvPr>
            <p:cNvCxnSpPr>
              <a:cxnSpLocks/>
            </p:cNvCxnSpPr>
            <p:nvPr/>
          </p:nvCxnSpPr>
          <p:spPr>
            <a:xfrm>
              <a:off x="6041769" y="2605752"/>
              <a:ext cx="1" cy="2758296"/>
            </a:xfrm>
            <a:prstGeom prst="line">
              <a:avLst/>
            </a:prstGeom>
            <a:noFill/>
            <a:ln w="19050" cap="flat" cmpd="sng" algn="ctr">
              <a:solidFill>
                <a:srgbClr val="4472C4"/>
              </a:solidFill>
              <a:prstDash val="solid"/>
              <a:miter lim="800000"/>
            </a:ln>
            <a:effectLst/>
          </p:spPr>
        </p:cxnSp>
        <p:cxnSp>
          <p:nvCxnSpPr>
            <p:cNvPr id="119" name="Straight Connector 118">
              <a:extLst>
                <a:ext uri="{FF2B5EF4-FFF2-40B4-BE49-F238E27FC236}">
                  <a16:creationId xmlns:a16="http://schemas.microsoft.com/office/drawing/2014/main" id="{05D16229-D717-144E-AE92-2136B1528FBA}"/>
                </a:ext>
              </a:extLst>
            </p:cNvPr>
            <p:cNvCxnSpPr>
              <a:cxnSpLocks/>
            </p:cNvCxnSpPr>
            <p:nvPr/>
          </p:nvCxnSpPr>
          <p:spPr>
            <a:xfrm flipH="1">
              <a:off x="4611437" y="2706336"/>
              <a:ext cx="2432" cy="3322637"/>
            </a:xfrm>
            <a:prstGeom prst="line">
              <a:avLst/>
            </a:prstGeom>
            <a:noFill/>
            <a:ln w="19050" cap="flat" cmpd="sng" algn="ctr">
              <a:solidFill>
                <a:srgbClr val="4472C4"/>
              </a:solidFill>
              <a:prstDash val="solid"/>
              <a:miter lim="800000"/>
            </a:ln>
            <a:effectLst/>
          </p:spPr>
        </p:cxnSp>
        <p:cxnSp>
          <p:nvCxnSpPr>
            <p:cNvPr id="120" name="Straight Connector 119">
              <a:extLst>
                <a:ext uri="{FF2B5EF4-FFF2-40B4-BE49-F238E27FC236}">
                  <a16:creationId xmlns:a16="http://schemas.microsoft.com/office/drawing/2014/main" id="{1C25B939-5175-6E4B-B135-364BEF210A52}"/>
                </a:ext>
              </a:extLst>
            </p:cNvPr>
            <p:cNvCxnSpPr>
              <a:cxnSpLocks/>
            </p:cNvCxnSpPr>
            <p:nvPr/>
          </p:nvCxnSpPr>
          <p:spPr>
            <a:xfrm flipH="1">
              <a:off x="3177888" y="2605752"/>
              <a:ext cx="2298" cy="2093371"/>
            </a:xfrm>
            <a:prstGeom prst="line">
              <a:avLst/>
            </a:prstGeom>
            <a:noFill/>
            <a:ln w="19050" cap="flat" cmpd="sng" algn="ctr">
              <a:solidFill>
                <a:srgbClr val="4472C4"/>
              </a:solidFill>
              <a:prstDash val="solid"/>
              <a:miter lim="800000"/>
            </a:ln>
            <a:effectLst/>
          </p:spPr>
        </p:cxnSp>
        <p:cxnSp>
          <p:nvCxnSpPr>
            <p:cNvPr id="121" name="Straight Connector 120">
              <a:extLst>
                <a:ext uri="{FF2B5EF4-FFF2-40B4-BE49-F238E27FC236}">
                  <a16:creationId xmlns:a16="http://schemas.microsoft.com/office/drawing/2014/main" id="{287F0C4D-3F49-774C-B10B-20D65C83CCA3}"/>
                </a:ext>
              </a:extLst>
            </p:cNvPr>
            <p:cNvCxnSpPr>
              <a:cxnSpLocks/>
            </p:cNvCxnSpPr>
            <p:nvPr/>
          </p:nvCxnSpPr>
          <p:spPr>
            <a:xfrm>
              <a:off x="10353535" y="2605752"/>
              <a:ext cx="0" cy="3431212"/>
            </a:xfrm>
            <a:prstGeom prst="line">
              <a:avLst/>
            </a:prstGeom>
            <a:noFill/>
            <a:ln w="19050" cap="flat" cmpd="sng" algn="ctr">
              <a:solidFill>
                <a:srgbClr val="4472C4"/>
              </a:solidFill>
              <a:prstDash val="solid"/>
              <a:miter lim="800000"/>
            </a:ln>
            <a:effectLst/>
          </p:spPr>
        </p:cxnSp>
        <p:cxnSp>
          <p:nvCxnSpPr>
            <p:cNvPr id="122" name="Straight Connector 121">
              <a:extLst>
                <a:ext uri="{FF2B5EF4-FFF2-40B4-BE49-F238E27FC236}">
                  <a16:creationId xmlns:a16="http://schemas.microsoft.com/office/drawing/2014/main" id="{BA636C82-A1F8-2743-9629-89E2BAB0392E}"/>
                </a:ext>
              </a:extLst>
            </p:cNvPr>
            <p:cNvCxnSpPr>
              <a:cxnSpLocks/>
            </p:cNvCxnSpPr>
            <p:nvPr/>
          </p:nvCxnSpPr>
          <p:spPr>
            <a:xfrm>
              <a:off x="8905887" y="2605752"/>
              <a:ext cx="0" cy="4118449"/>
            </a:xfrm>
            <a:prstGeom prst="line">
              <a:avLst/>
            </a:prstGeom>
            <a:noFill/>
            <a:ln w="19050" cap="flat" cmpd="sng" algn="ctr">
              <a:solidFill>
                <a:srgbClr val="4472C4"/>
              </a:solidFill>
              <a:prstDash val="solid"/>
              <a:miter lim="800000"/>
            </a:ln>
            <a:effectLst/>
          </p:spPr>
        </p:cxnSp>
        <p:cxnSp>
          <p:nvCxnSpPr>
            <p:cNvPr id="123" name="Straight Connector 122">
              <a:extLst>
                <a:ext uri="{FF2B5EF4-FFF2-40B4-BE49-F238E27FC236}">
                  <a16:creationId xmlns:a16="http://schemas.microsoft.com/office/drawing/2014/main" id="{C84300FE-4095-B54E-9F2C-50FA88844F98}"/>
                </a:ext>
              </a:extLst>
            </p:cNvPr>
            <p:cNvCxnSpPr>
              <a:cxnSpLocks/>
            </p:cNvCxnSpPr>
            <p:nvPr/>
          </p:nvCxnSpPr>
          <p:spPr>
            <a:xfrm>
              <a:off x="7470882" y="2605752"/>
              <a:ext cx="0" cy="2110659"/>
            </a:xfrm>
            <a:prstGeom prst="line">
              <a:avLst/>
            </a:prstGeom>
            <a:noFill/>
            <a:ln w="19050" cap="flat" cmpd="sng" algn="ctr">
              <a:solidFill>
                <a:srgbClr val="4472C4"/>
              </a:solidFill>
              <a:prstDash val="solid"/>
              <a:miter lim="800000"/>
            </a:ln>
            <a:effectLst/>
          </p:spPr>
        </p:cxnSp>
        <p:cxnSp>
          <p:nvCxnSpPr>
            <p:cNvPr id="124" name="Straight Connector 52">
              <a:extLst>
                <a:ext uri="{FF2B5EF4-FFF2-40B4-BE49-F238E27FC236}">
                  <a16:creationId xmlns:a16="http://schemas.microsoft.com/office/drawing/2014/main" id="{EB9F8861-9C30-8442-9CA9-068C99C48677}"/>
                </a:ext>
              </a:extLst>
            </p:cNvPr>
            <p:cNvCxnSpPr>
              <a:cxnSpLocks/>
              <a:stCxn id="108" idx="2"/>
              <a:endCxn id="181" idx="0"/>
            </p:cNvCxnSpPr>
            <p:nvPr/>
          </p:nvCxnSpPr>
          <p:spPr>
            <a:xfrm rot="5400000">
              <a:off x="3864680" y="244149"/>
              <a:ext cx="410427" cy="3508107"/>
            </a:xfrm>
            <a:prstGeom prst="bentConnector3">
              <a:avLst>
                <a:gd name="adj1" fmla="val 50000"/>
              </a:avLst>
            </a:prstGeom>
            <a:noFill/>
            <a:ln w="19050" cap="flat" cmpd="sng" algn="ctr">
              <a:solidFill>
                <a:srgbClr val="4472C4"/>
              </a:solidFill>
              <a:prstDash val="solid"/>
              <a:miter lim="800000"/>
            </a:ln>
            <a:effectLst/>
          </p:spPr>
        </p:cxnSp>
        <p:cxnSp>
          <p:nvCxnSpPr>
            <p:cNvPr id="125" name="Straight Connector 52">
              <a:extLst>
                <a:ext uri="{FF2B5EF4-FFF2-40B4-BE49-F238E27FC236}">
                  <a16:creationId xmlns:a16="http://schemas.microsoft.com/office/drawing/2014/main" id="{A6090766-963A-B34B-9F87-304BF74F9E01}"/>
                </a:ext>
              </a:extLst>
            </p:cNvPr>
            <p:cNvCxnSpPr>
              <a:cxnSpLocks/>
              <a:stCxn id="108" idx="2"/>
              <a:endCxn id="180" idx="0"/>
            </p:cNvCxnSpPr>
            <p:nvPr/>
          </p:nvCxnSpPr>
          <p:spPr>
            <a:xfrm rot="5400000">
              <a:off x="4581454" y="960923"/>
              <a:ext cx="410427" cy="2074558"/>
            </a:xfrm>
            <a:prstGeom prst="bentConnector3">
              <a:avLst>
                <a:gd name="adj1" fmla="val 50000"/>
              </a:avLst>
            </a:prstGeom>
            <a:noFill/>
            <a:ln w="19050" cap="flat" cmpd="sng" algn="ctr">
              <a:solidFill>
                <a:srgbClr val="4472C4"/>
              </a:solidFill>
              <a:prstDash val="solid"/>
              <a:miter lim="800000"/>
            </a:ln>
            <a:effectLst/>
          </p:spPr>
        </p:cxnSp>
        <p:cxnSp>
          <p:nvCxnSpPr>
            <p:cNvPr id="126" name="Straight Connector 52">
              <a:extLst>
                <a:ext uri="{FF2B5EF4-FFF2-40B4-BE49-F238E27FC236}">
                  <a16:creationId xmlns:a16="http://schemas.microsoft.com/office/drawing/2014/main" id="{6C8C6423-F9A8-0547-9567-595E7F8239EF}"/>
                </a:ext>
              </a:extLst>
            </p:cNvPr>
            <p:cNvCxnSpPr>
              <a:cxnSpLocks/>
              <a:stCxn id="108" idx="2"/>
              <a:endCxn id="182" idx="0"/>
            </p:cNvCxnSpPr>
            <p:nvPr/>
          </p:nvCxnSpPr>
          <p:spPr>
            <a:xfrm rot="16200000" flipH="1">
              <a:off x="6013394" y="1603540"/>
              <a:ext cx="410427" cy="789323"/>
            </a:xfrm>
            <a:prstGeom prst="bentConnector3">
              <a:avLst>
                <a:gd name="adj1" fmla="val 50000"/>
              </a:avLst>
            </a:prstGeom>
            <a:noFill/>
            <a:ln w="19050" cap="flat" cmpd="sng" algn="ctr">
              <a:solidFill>
                <a:srgbClr val="4472C4"/>
              </a:solidFill>
              <a:prstDash val="solid"/>
              <a:miter lim="800000"/>
            </a:ln>
            <a:effectLst/>
          </p:spPr>
        </p:cxnSp>
        <p:cxnSp>
          <p:nvCxnSpPr>
            <p:cNvPr id="127" name="Straight Connector 52">
              <a:extLst>
                <a:ext uri="{FF2B5EF4-FFF2-40B4-BE49-F238E27FC236}">
                  <a16:creationId xmlns:a16="http://schemas.microsoft.com/office/drawing/2014/main" id="{655C0E54-0424-D846-BF30-85ADE05FB92F}"/>
                </a:ext>
              </a:extLst>
            </p:cNvPr>
            <p:cNvCxnSpPr>
              <a:cxnSpLocks/>
              <a:stCxn id="108" idx="2"/>
              <a:endCxn id="184" idx="0"/>
            </p:cNvCxnSpPr>
            <p:nvPr/>
          </p:nvCxnSpPr>
          <p:spPr>
            <a:xfrm rot="16200000" flipH="1">
              <a:off x="6727951" y="888984"/>
              <a:ext cx="410427" cy="2218436"/>
            </a:xfrm>
            <a:prstGeom prst="bentConnector3">
              <a:avLst>
                <a:gd name="adj1" fmla="val 50000"/>
              </a:avLst>
            </a:prstGeom>
            <a:noFill/>
            <a:ln w="19050" cap="flat" cmpd="sng" algn="ctr">
              <a:solidFill>
                <a:srgbClr val="4472C4"/>
              </a:solidFill>
              <a:prstDash val="solid"/>
              <a:miter lim="800000"/>
            </a:ln>
            <a:effectLst/>
          </p:spPr>
        </p:cxnSp>
        <p:cxnSp>
          <p:nvCxnSpPr>
            <p:cNvPr id="128" name="Straight Connector 52">
              <a:extLst>
                <a:ext uri="{FF2B5EF4-FFF2-40B4-BE49-F238E27FC236}">
                  <a16:creationId xmlns:a16="http://schemas.microsoft.com/office/drawing/2014/main" id="{DF59B08C-BC79-0744-B8C3-13F29A169DCC}"/>
                </a:ext>
              </a:extLst>
            </p:cNvPr>
            <p:cNvCxnSpPr>
              <a:cxnSpLocks/>
              <a:stCxn id="108" idx="2"/>
              <a:endCxn id="179" idx="0"/>
            </p:cNvCxnSpPr>
            <p:nvPr/>
          </p:nvCxnSpPr>
          <p:spPr>
            <a:xfrm rot="16200000" flipH="1">
              <a:off x="7445453" y="171481"/>
              <a:ext cx="410427" cy="3653441"/>
            </a:xfrm>
            <a:prstGeom prst="bentConnector3">
              <a:avLst>
                <a:gd name="adj1" fmla="val 50000"/>
              </a:avLst>
            </a:prstGeom>
            <a:noFill/>
            <a:ln w="19050" cap="flat" cmpd="sng" algn="ctr">
              <a:solidFill>
                <a:srgbClr val="4472C4"/>
              </a:solidFill>
              <a:prstDash val="solid"/>
              <a:miter lim="800000"/>
            </a:ln>
            <a:effectLst/>
          </p:spPr>
        </p:cxnSp>
        <p:cxnSp>
          <p:nvCxnSpPr>
            <p:cNvPr id="129" name="Straight Connector 52">
              <a:extLst>
                <a:ext uri="{FF2B5EF4-FFF2-40B4-BE49-F238E27FC236}">
                  <a16:creationId xmlns:a16="http://schemas.microsoft.com/office/drawing/2014/main" id="{9F64F36E-4A18-7242-B547-5D5A133FAB83}"/>
                </a:ext>
              </a:extLst>
            </p:cNvPr>
            <p:cNvCxnSpPr>
              <a:cxnSpLocks/>
              <a:stCxn id="108" idx="2"/>
              <a:endCxn id="183" idx="0"/>
            </p:cNvCxnSpPr>
            <p:nvPr/>
          </p:nvCxnSpPr>
          <p:spPr>
            <a:xfrm rot="5400000">
              <a:off x="5298229" y="1677698"/>
              <a:ext cx="410427" cy="641009"/>
            </a:xfrm>
            <a:prstGeom prst="bentConnector3">
              <a:avLst>
                <a:gd name="adj1" fmla="val 50000"/>
              </a:avLst>
            </a:prstGeom>
            <a:noFill/>
            <a:ln w="19050" cap="flat" cmpd="sng" algn="ctr">
              <a:solidFill>
                <a:srgbClr val="4472C4"/>
              </a:solidFill>
              <a:prstDash val="solid"/>
              <a:miter lim="800000"/>
            </a:ln>
            <a:effectLst/>
          </p:spPr>
        </p:cxnSp>
        <p:cxnSp>
          <p:nvCxnSpPr>
            <p:cNvPr id="130" name="Straight Connector 129">
              <a:extLst>
                <a:ext uri="{FF2B5EF4-FFF2-40B4-BE49-F238E27FC236}">
                  <a16:creationId xmlns:a16="http://schemas.microsoft.com/office/drawing/2014/main" id="{AF178228-DE72-A442-A60D-6396432AFA25}"/>
                </a:ext>
              </a:extLst>
            </p:cNvPr>
            <p:cNvCxnSpPr>
              <a:cxnSpLocks/>
            </p:cNvCxnSpPr>
            <p:nvPr/>
          </p:nvCxnSpPr>
          <p:spPr>
            <a:xfrm flipH="1">
              <a:off x="303525" y="3317105"/>
              <a:ext cx="164592" cy="0"/>
            </a:xfrm>
            <a:prstGeom prst="line">
              <a:avLst/>
            </a:prstGeom>
            <a:noFill/>
            <a:ln w="19050" cap="flat" cmpd="sng" algn="ctr">
              <a:solidFill>
                <a:srgbClr val="4472C4"/>
              </a:solidFill>
              <a:prstDash val="solid"/>
              <a:miter lim="800000"/>
            </a:ln>
            <a:effectLst/>
          </p:spPr>
        </p:cxnSp>
        <p:cxnSp>
          <p:nvCxnSpPr>
            <p:cNvPr id="131" name="Straight Connector 130">
              <a:extLst>
                <a:ext uri="{FF2B5EF4-FFF2-40B4-BE49-F238E27FC236}">
                  <a16:creationId xmlns:a16="http://schemas.microsoft.com/office/drawing/2014/main" id="{2EACE8AE-92B8-9C45-AD87-DED7B340BE0E}"/>
                </a:ext>
              </a:extLst>
            </p:cNvPr>
            <p:cNvCxnSpPr>
              <a:cxnSpLocks/>
            </p:cNvCxnSpPr>
            <p:nvPr/>
          </p:nvCxnSpPr>
          <p:spPr>
            <a:xfrm flipH="1">
              <a:off x="1744339" y="3317105"/>
              <a:ext cx="164592" cy="0"/>
            </a:xfrm>
            <a:prstGeom prst="line">
              <a:avLst/>
            </a:prstGeom>
            <a:noFill/>
            <a:ln w="19050" cap="flat" cmpd="sng" algn="ctr">
              <a:solidFill>
                <a:srgbClr val="4472C4"/>
              </a:solidFill>
              <a:prstDash val="solid"/>
              <a:miter lim="800000"/>
            </a:ln>
            <a:effectLst/>
          </p:spPr>
        </p:cxnSp>
        <p:cxnSp>
          <p:nvCxnSpPr>
            <p:cNvPr id="132" name="Straight Connector 131">
              <a:extLst>
                <a:ext uri="{FF2B5EF4-FFF2-40B4-BE49-F238E27FC236}">
                  <a16:creationId xmlns:a16="http://schemas.microsoft.com/office/drawing/2014/main" id="{68CF9C73-BF51-E042-AC4D-61CEC9121359}"/>
                </a:ext>
              </a:extLst>
            </p:cNvPr>
            <p:cNvCxnSpPr>
              <a:cxnSpLocks/>
            </p:cNvCxnSpPr>
            <p:nvPr/>
          </p:nvCxnSpPr>
          <p:spPr>
            <a:xfrm flipH="1">
              <a:off x="3177888" y="3317105"/>
              <a:ext cx="162338" cy="0"/>
            </a:xfrm>
            <a:prstGeom prst="line">
              <a:avLst/>
            </a:prstGeom>
            <a:noFill/>
            <a:ln w="19050" cap="flat" cmpd="sng" algn="ctr">
              <a:solidFill>
                <a:srgbClr val="4472C4"/>
              </a:solidFill>
              <a:prstDash val="solid"/>
              <a:miter lim="800000"/>
            </a:ln>
            <a:effectLst/>
          </p:spPr>
        </p:cxnSp>
        <p:cxnSp>
          <p:nvCxnSpPr>
            <p:cNvPr id="133" name="Straight Connector 132">
              <a:extLst>
                <a:ext uri="{FF2B5EF4-FFF2-40B4-BE49-F238E27FC236}">
                  <a16:creationId xmlns:a16="http://schemas.microsoft.com/office/drawing/2014/main" id="{9AAC5747-BA19-5F4E-B2DD-EFCC603D51F3}"/>
                </a:ext>
              </a:extLst>
            </p:cNvPr>
            <p:cNvCxnSpPr>
              <a:cxnSpLocks/>
            </p:cNvCxnSpPr>
            <p:nvPr/>
          </p:nvCxnSpPr>
          <p:spPr>
            <a:xfrm flipH="1">
              <a:off x="4611437" y="3317105"/>
              <a:ext cx="164592" cy="0"/>
            </a:xfrm>
            <a:prstGeom prst="line">
              <a:avLst/>
            </a:prstGeom>
            <a:noFill/>
            <a:ln w="19050" cap="flat" cmpd="sng" algn="ctr">
              <a:solidFill>
                <a:srgbClr val="4472C4"/>
              </a:solidFill>
              <a:prstDash val="solid"/>
              <a:miter lim="800000"/>
            </a:ln>
            <a:effectLst/>
          </p:spPr>
        </p:cxnSp>
        <p:cxnSp>
          <p:nvCxnSpPr>
            <p:cNvPr id="134" name="Straight Connector 133">
              <a:extLst>
                <a:ext uri="{FF2B5EF4-FFF2-40B4-BE49-F238E27FC236}">
                  <a16:creationId xmlns:a16="http://schemas.microsoft.com/office/drawing/2014/main" id="{5E31FCCF-EE9E-9948-869B-6378D9A5B676}"/>
                </a:ext>
              </a:extLst>
            </p:cNvPr>
            <p:cNvCxnSpPr>
              <a:cxnSpLocks/>
            </p:cNvCxnSpPr>
            <p:nvPr/>
          </p:nvCxnSpPr>
          <p:spPr>
            <a:xfrm flipH="1">
              <a:off x="6041769" y="3317105"/>
              <a:ext cx="159124" cy="0"/>
            </a:xfrm>
            <a:prstGeom prst="line">
              <a:avLst/>
            </a:prstGeom>
            <a:noFill/>
            <a:ln w="19050" cap="flat" cmpd="sng" algn="ctr">
              <a:solidFill>
                <a:srgbClr val="4472C4"/>
              </a:solidFill>
              <a:prstDash val="solid"/>
              <a:miter lim="800000"/>
            </a:ln>
            <a:effectLst/>
          </p:spPr>
        </p:cxnSp>
        <p:cxnSp>
          <p:nvCxnSpPr>
            <p:cNvPr id="135" name="Straight Connector 134">
              <a:extLst>
                <a:ext uri="{FF2B5EF4-FFF2-40B4-BE49-F238E27FC236}">
                  <a16:creationId xmlns:a16="http://schemas.microsoft.com/office/drawing/2014/main" id="{4848908B-A226-6548-A737-19B959FC89BC}"/>
                </a:ext>
              </a:extLst>
            </p:cNvPr>
            <p:cNvCxnSpPr>
              <a:cxnSpLocks/>
            </p:cNvCxnSpPr>
            <p:nvPr/>
          </p:nvCxnSpPr>
          <p:spPr>
            <a:xfrm flipH="1">
              <a:off x="7470882" y="3317105"/>
              <a:ext cx="164592" cy="0"/>
            </a:xfrm>
            <a:prstGeom prst="line">
              <a:avLst/>
            </a:prstGeom>
            <a:noFill/>
            <a:ln w="19050" cap="flat" cmpd="sng" algn="ctr">
              <a:solidFill>
                <a:srgbClr val="4472C4"/>
              </a:solidFill>
              <a:prstDash val="solid"/>
              <a:miter lim="800000"/>
            </a:ln>
            <a:effectLst/>
          </p:spPr>
        </p:cxnSp>
        <p:cxnSp>
          <p:nvCxnSpPr>
            <p:cNvPr id="136" name="Straight Connector 135">
              <a:extLst>
                <a:ext uri="{FF2B5EF4-FFF2-40B4-BE49-F238E27FC236}">
                  <a16:creationId xmlns:a16="http://schemas.microsoft.com/office/drawing/2014/main" id="{52994952-E96F-D843-9FC9-FD4C0AF1AAB7}"/>
                </a:ext>
              </a:extLst>
            </p:cNvPr>
            <p:cNvCxnSpPr>
              <a:cxnSpLocks/>
            </p:cNvCxnSpPr>
            <p:nvPr/>
          </p:nvCxnSpPr>
          <p:spPr>
            <a:xfrm flipH="1">
              <a:off x="8905887" y="3317105"/>
              <a:ext cx="167806" cy="0"/>
            </a:xfrm>
            <a:prstGeom prst="line">
              <a:avLst/>
            </a:prstGeom>
            <a:noFill/>
            <a:ln w="19050" cap="flat" cmpd="sng" algn="ctr">
              <a:solidFill>
                <a:srgbClr val="4472C4"/>
              </a:solidFill>
              <a:prstDash val="solid"/>
              <a:miter lim="800000"/>
            </a:ln>
            <a:effectLst/>
          </p:spPr>
        </p:cxnSp>
        <p:cxnSp>
          <p:nvCxnSpPr>
            <p:cNvPr id="137" name="Straight Connector 136">
              <a:extLst>
                <a:ext uri="{FF2B5EF4-FFF2-40B4-BE49-F238E27FC236}">
                  <a16:creationId xmlns:a16="http://schemas.microsoft.com/office/drawing/2014/main" id="{79AD1B2B-4398-AF48-A507-A205124D6AA1}"/>
                </a:ext>
              </a:extLst>
            </p:cNvPr>
            <p:cNvCxnSpPr>
              <a:cxnSpLocks/>
            </p:cNvCxnSpPr>
            <p:nvPr/>
          </p:nvCxnSpPr>
          <p:spPr>
            <a:xfrm flipH="1">
              <a:off x="10353535" y="3317105"/>
              <a:ext cx="164592" cy="0"/>
            </a:xfrm>
            <a:prstGeom prst="line">
              <a:avLst/>
            </a:prstGeom>
            <a:noFill/>
            <a:ln w="19050" cap="flat" cmpd="sng" algn="ctr">
              <a:solidFill>
                <a:srgbClr val="4472C4"/>
              </a:solidFill>
              <a:prstDash val="solid"/>
              <a:miter lim="800000"/>
            </a:ln>
            <a:effectLst/>
          </p:spPr>
        </p:cxnSp>
        <p:sp>
          <p:nvSpPr>
            <p:cNvPr id="138" name="TextBox 137">
              <a:extLst>
                <a:ext uri="{FF2B5EF4-FFF2-40B4-BE49-F238E27FC236}">
                  <a16:creationId xmlns:a16="http://schemas.microsoft.com/office/drawing/2014/main" id="{4D1F6776-DA06-6047-AD67-B8AE5517F1B9}"/>
                </a:ext>
              </a:extLst>
            </p:cNvPr>
            <p:cNvSpPr txBox="1"/>
            <p:nvPr/>
          </p:nvSpPr>
          <p:spPr>
            <a:xfrm>
              <a:off x="468815" y="3761717"/>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US Project       Office</a:t>
              </a:r>
            </a:p>
          </p:txBody>
        </p:sp>
        <p:cxnSp>
          <p:nvCxnSpPr>
            <p:cNvPr id="139" name="Straight Connector 138">
              <a:extLst>
                <a:ext uri="{FF2B5EF4-FFF2-40B4-BE49-F238E27FC236}">
                  <a16:creationId xmlns:a16="http://schemas.microsoft.com/office/drawing/2014/main" id="{3B6EDEA8-6EB9-9A4B-9103-BE68AB9BA842}"/>
                </a:ext>
              </a:extLst>
            </p:cNvPr>
            <p:cNvCxnSpPr>
              <a:cxnSpLocks/>
            </p:cNvCxnSpPr>
            <p:nvPr/>
          </p:nvCxnSpPr>
          <p:spPr>
            <a:xfrm flipH="1">
              <a:off x="303525" y="4028457"/>
              <a:ext cx="164592" cy="0"/>
            </a:xfrm>
            <a:prstGeom prst="line">
              <a:avLst/>
            </a:prstGeom>
            <a:noFill/>
            <a:ln w="19050" cap="flat" cmpd="sng" algn="ctr">
              <a:solidFill>
                <a:srgbClr val="4472C4"/>
              </a:solidFill>
              <a:prstDash val="solid"/>
              <a:miter lim="800000"/>
            </a:ln>
            <a:effectLst/>
          </p:spPr>
        </p:cxnSp>
        <p:sp>
          <p:nvSpPr>
            <p:cNvPr id="140" name="TextBox 139">
              <a:extLst>
                <a:ext uri="{FF2B5EF4-FFF2-40B4-BE49-F238E27FC236}">
                  <a16:creationId xmlns:a16="http://schemas.microsoft.com/office/drawing/2014/main" id="{094B6E38-C230-5A4A-B2FC-786A94C8AB67}"/>
                </a:ext>
              </a:extLst>
            </p:cNvPr>
            <p:cNvSpPr txBox="1"/>
            <p:nvPr/>
          </p:nvSpPr>
          <p:spPr>
            <a:xfrm>
              <a:off x="468815" y="4449671"/>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US WBS L2 &amp; L3 Managers</a:t>
              </a:r>
            </a:p>
          </p:txBody>
        </p:sp>
        <p:cxnSp>
          <p:nvCxnSpPr>
            <p:cNvPr id="141" name="Straight Connector 140">
              <a:extLst>
                <a:ext uri="{FF2B5EF4-FFF2-40B4-BE49-F238E27FC236}">
                  <a16:creationId xmlns:a16="http://schemas.microsoft.com/office/drawing/2014/main" id="{1F9401B3-D2C9-D745-98E2-B69BE4224557}"/>
                </a:ext>
              </a:extLst>
            </p:cNvPr>
            <p:cNvCxnSpPr>
              <a:cxnSpLocks/>
            </p:cNvCxnSpPr>
            <p:nvPr/>
          </p:nvCxnSpPr>
          <p:spPr>
            <a:xfrm flipH="1">
              <a:off x="303525" y="4716411"/>
              <a:ext cx="164592" cy="0"/>
            </a:xfrm>
            <a:prstGeom prst="line">
              <a:avLst/>
            </a:prstGeom>
            <a:noFill/>
            <a:ln w="19050" cap="flat" cmpd="sng" algn="ctr">
              <a:solidFill>
                <a:srgbClr val="4472C4"/>
              </a:solidFill>
              <a:prstDash val="solid"/>
              <a:miter lim="800000"/>
            </a:ln>
            <a:effectLst/>
          </p:spPr>
        </p:cxnSp>
        <p:sp>
          <p:nvSpPr>
            <p:cNvPr id="142" name="TextBox 141">
              <a:extLst>
                <a:ext uri="{FF2B5EF4-FFF2-40B4-BE49-F238E27FC236}">
                  <a16:creationId xmlns:a16="http://schemas.microsoft.com/office/drawing/2014/main" id="{6F69426A-6083-3740-833A-805083382CBA}"/>
                </a:ext>
              </a:extLst>
            </p:cNvPr>
            <p:cNvSpPr txBox="1"/>
            <p:nvPr/>
          </p:nvSpPr>
          <p:spPr>
            <a:xfrm>
              <a:off x="1906678" y="3761717"/>
              <a:ext cx="1143000" cy="533479"/>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Analysis Routines		</a:t>
              </a:r>
            </a:p>
          </p:txBody>
        </p:sp>
        <p:cxnSp>
          <p:nvCxnSpPr>
            <p:cNvPr id="143" name="Straight Connector 142">
              <a:extLst>
                <a:ext uri="{FF2B5EF4-FFF2-40B4-BE49-F238E27FC236}">
                  <a16:creationId xmlns:a16="http://schemas.microsoft.com/office/drawing/2014/main" id="{A3248BFC-5E83-8746-8AB9-D29690786A61}"/>
                </a:ext>
              </a:extLst>
            </p:cNvPr>
            <p:cNvCxnSpPr>
              <a:cxnSpLocks/>
            </p:cNvCxnSpPr>
            <p:nvPr/>
          </p:nvCxnSpPr>
          <p:spPr>
            <a:xfrm flipH="1">
              <a:off x="1744339" y="4028457"/>
              <a:ext cx="164592" cy="0"/>
            </a:xfrm>
            <a:prstGeom prst="line">
              <a:avLst/>
            </a:prstGeom>
            <a:noFill/>
            <a:ln w="19050" cap="flat" cmpd="sng" algn="ctr">
              <a:solidFill>
                <a:srgbClr val="4472C4"/>
              </a:solidFill>
              <a:prstDash val="solid"/>
              <a:miter lim="800000"/>
            </a:ln>
            <a:effectLst/>
          </p:spPr>
        </p:cxnSp>
        <p:sp>
          <p:nvSpPr>
            <p:cNvPr id="144" name="TextBox 143">
              <a:extLst>
                <a:ext uri="{FF2B5EF4-FFF2-40B4-BE49-F238E27FC236}">
                  <a16:creationId xmlns:a16="http://schemas.microsoft.com/office/drawing/2014/main" id="{E4A839A0-3FFD-B645-A4F0-FD8B5AC3844E}"/>
                </a:ext>
              </a:extLst>
            </p:cNvPr>
            <p:cNvSpPr txBox="1"/>
            <p:nvPr/>
          </p:nvSpPr>
          <p:spPr>
            <a:xfrm>
              <a:off x="1906678" y="4449671"/>
              <a:ext cx="1143000" cy="533479"/>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Simulations		</a:t>
              </a:r>
            </a:p>
          </p:txBody>
        </p:sp>
        <p:cxnSp>
          <p:nvCxnSpPr>
            <p:cNvPr id="145" name="Straight Connector 144">
              <a:extLst>
                <a:ext uri="{FF2B5EF4-FFF2-40B4-BE49-F238E27FC236}">
                  <a16:creationId xmlns:a16="http://schemas.microsoft.com/office/drawing/2014/main" id="{544C1538-1EB1-6147-97DF-3BAC3B27AC9E}"/>
                </a:ext>
              </a:extLst>
            </p:cNvPr>
            <p:cNvCxnSpPr>
              <a:cxnSpLocks/>
            </p:cNvCxnSpPr>
            <p:nvPr/>
          </p:nvCxnSpPr>
          <p:spPr>
            <a:xfrm flipH="1">
              <a:off x="1744339" y="4716411"/>
              <a:ext cx="164592" cy="0"/>
            </a:xfrm>
            <a:prstGeom prst="line">
              <a:avLst/>
            </a:prstGeom>
            <a:noFill/>
            <a:ln w="19050" cap="flat" cmpd="sng" algn="ctr">
              <a:solidFill>
                <a:srgbClr val="4472C4"/>
              </a:solidFill>
              <a:prstDash val="solid"/>
              <a:miter lim="800000"/>
            </a:ln>
            <a:effectLst/>
          </p:spPr>
        </p:cxnSp>
        <p:sp>
          <p:nvSpPr>
            <p:cNvPr id="146" name="TextBox 145">
              <a:extLst>
                <a:ext uri="{FF2B5EF4-FFF2-40B4-BE49-F238E27FC236}">
                  <a16:creationId xmlns:a16="http://schemas.microsoft.com/office/drawing/2014/main" id="{23359F42-04AD-B344-99F7-A3184AE621D4}"/>
                </a:ext>
              </a:extLst>
            </p:cNvPr>
            <p:cNvSpPr txBox="1"/>
            <p:nvPr/>
          </p:nvSpPr>
          <p:spPr>
            <a:xfrm>
              <a:off x="3340227" y="3769131"/>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Copper Electro-forming</a:t>
              </a:r>
            </a:p>
          </p:txBody>
        </p:sp>
        <p:cxnSp>
          <p:nvCxnSpPr>
            <p:cNvPr id="147" name="Straight Connector 146">
              <a:extLst>
                <a:ext uri="{FF2B5EF4-FFF2-40B4-BE49-F238E27FC236}">
                  <a16:creationId xmlns:a16="http://schemas.microsoft.com/office/drawing/2014/main" id="{E40C2974-DD1F-C749-80C2-508D0C841480}"/>
                </a:ext>
              </a:extLst>
            </p:cNvPr>
            <p:cNvCxnSpPr>
              <a:cxnSpLocks/>
            </p:cNvCxnSpPr>
            <p:nvPr/>
          </p:nvCxnSpPr>
          <p:spPr>
            <a:xfrm flipH="1">
              <a:off x="3177888" y="4035871"/>
              <a:ext cx="156054" cy="0"/>
            </a:xfrm>
            <a:prstGeom prst="line">
              <a:avLst/>
            </a:prstGeom>
            <a:noFill/>
            <a:ln w="19050" cap="flat" cmpd="sng" algn="ctr">
              <a:solidFill>
                <a:srgbClr val="4472C4"/>
              </a:solidFill>
              <a:prstDash val="solid"/>
              <a:miter lim="800000"/>
            </a:ln>
            <a:effectLst/>
          </p:spPr>
        </p:cxnSp>
        <p:cxnSp>
          <p:nvCxnSpPr>
            <p:cNvPr id="148" name="Straight Connector 147">
              <a:extLst>
                <a:ext uri="{FF2B5EF4-FFF2-40B4-BE49-F238E27FC236}">
                  <a16:creationId xmlns:a16="http://schemas.microsoft.com/office/drawing/2014/main" id="{09F3938A-64BF-9D45-B423-C56AAE350D4E}"/>
                </a:ext>
              </a:extLst>
            </p:cNvPr>
            <p:cNvCxnSpPr>
              <a:cxnSpLocks/>
            </p:cNvCxnSpPr>
            <p:nvPr/>
          </p:nvCxnSpPr>
          <p:spPr>
            <a:xfrm flipH="1" flipV="1">
              <a:off x="3177888" y="4699123"/>
              <a:ext cx="162339" cy="3596"/>
            </a:xfrm>
            <a:prstGeom prst="line">
              <a:avLst/>
            </a:prstGeom>
            <a:noFill/>
            <a:ln w="19050" cap="flat" cmpd="sng" algn="ctr">
              <a:solidFill>
                <a:srgbClr val="4472C4"/>
              </a:solidFill>
              <a:prstDash val="solid"/>
              <a:miter lim="800000"/>
            </a:ln>
            <a:effectLst/>
          </p:spPr>
        </p:cxnSp>
        <p:sp>
          <p:nvSpPr>
            <p:cNvPr id="149" name="TextBox 148">
              <a:extLst>
                <a:ext uri="{FF2B5EF4-FFF2-40B4-BE49-F238E27FC236}">
                  <a16:creationId xmlns:a16="http://schemas.microsoft.com/office/drawing/2014/main" id="{C95765E6-AEE3-3A4A-AD9C-BF0F1D3C18F8}"/>
                </a:ext>
              </a:extLst>
            </p:cNvPr>
            <p:cNvSpPr txBox="1"/>
            <p:nvPr/>
          </p:nvSpPr>
          <p:spPr>
            <a:xfrm>
              <a:off x="4779884" y="3760838"/>
              <a:ext cx="1143000" cy="533479"/>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Cryostat		</a:t>
              </a:r>
            </a:p>
          </p:txBody>
        </p:sp>
        <p:cxnSp>
          <p:nvCxnSpPr>
            <p:cNvPr id="150" name="Straight Connector 149">
              <a:extLst>
                <a:ext uri="{FF2B5EF4-FFF2-40B4-BE49-F238E27FC236}">
                  <a16:creationId xmlns:a16="http://schemas.microsoft.com/office/drawing/2014/main" id="{F2428F45-E424-7340-9160-2C88DEED5787}"/>
                </a:ext>
              </a:extLst>
            </p:cNvPr>
            <p:cNvCxnSpPr>
              <a:cxnSpLocks/>
            </p:cNvCxnSpPr>
            <p:nvPr/>
          </p:nvCxnSpPr>
          <p:spPr>
            <a:xfrm flipH="1">
              <a:off x="4611437" y="4027578"/>
              <a:ext cx="164592" cy="0"/>
            </a:xfrm>
            <a:prstGeom prst="line">
              <a:avLst/>
            </a:prstGeom>
            <a:noFill/>
            <a:ln w="19050" cap="flat" cmpd="sng" algn="ctr">
              <a:solidFill>
                <a:srgbClr val="4472C4"/>
              </a:solidFill>
              <a:prstDash val="solid"/>
              <a:miter lim="800000"/>
            </a:ln>
            <a:effectLst/>
          </p:spPr>
        </p:cxnSp>
        <p:sp>
          <p:nvSpPr>
            <p:cNvPr id="151" name="TextBox 150">
              <a:extLst>
                <a:ext uri="{FF2B5EF4-FFF2-40B4-BE49-F238E27FC236}">
                  <a16:creationId xmlns:a16="http://schemas.microsoft.com/office/drawing/2014/main" id="{608833EF-D3D7-3B47-860D-8AC01BF33B9A}"/>
                </a:ext>
              </a:extLst>
            </p:cNvPr>
            <p:cNvSpPr txBox="1"/>
            <p:nvPr/>
          </p:nvSpPr>
          <p:spPr>
            <a:xfrm>
              <a:off x="4779884" y="4432383"/>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Lock Systems and Interface</a:t>
              </a:r>
            </a:p>
          </p:txBody>
        </p:sp>
        <p:cxnSp>
          <p:nvCxnSpPr>
            <p:cNvPr id="152" name="Straight Connector 151">
              <a:extLst>
                <a:ext uri="{FF2B5EF4-FFF2-40B4-BE49-F238E27FC236}">
                  <a16:creationId xmlns:a16="http://schemas.microsoft.com/office/drawing/2014/main" id="{D3AAED69-CF4F-B147-8B34-0369CF687E57}"/>
                </a:ext>
              </a:extLst>
            </p:cNvPr>
            <p:cNvCxnSpPr>
              <a:cxnSpLocks/>
            </p:cNvCxnSpPr>
            <p:nvPr/>
          </p:nvCxnSpPr>
          <p:spPr>
            <a:xfrm flipH="1">
              <a:off x="4611437" y="4699123"/>
              <a:ext cx="164592" cy="0"/>
            </a:xfrm>
            <a:prstGeom prst="line">
              <a:avLst/>
            </a:prstGeom>
            <a:noFill/>
            <a:ln w="19050" cap="flat" cmpd="sng" algn="ctr">
              <a:solidFill>
                <a:srgbClr val="4472C4"/>
              </a:solidFill>
              <a:prstDash val="solid"/>
              <a:miter lim="800000"/>
            </a:ln>
            <a:effectLst/>
          </p:spPr>
        </p:cxnSp>
        <p:sp>
          <p:nvSpPr>
            <p:cNvPr id="153" name="TextBox 152">
              <a:extLst>
                <a:ext uri="{FF2B5EF4-FFF2-40B4-BE49-F238E27FC236}">
                  <a16:creationId xmlns:a16="http://schemas.microsoft.com/office/drawing/2014/main" id="{BF4C3B07-0386-8840-B473-15F07E2C68DF}"/>
                </a:ext>
              </a:extLst>
            </p:cNvPr>
            <p:cNvSpPr txBox="1"/>
            <p:nvPr/>
          </p:nvSpPr>
          <p:spPr>
            <a:xfrm>
              <a:off x="4779884" y="5097309"/>
              <a:ext cx="1143000" cy="533479"/>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Water Tank		</a:t>
              </a:r>
            </a:p>
          </p:txBody>
        </p:sp>
        <p:cxnSp>
          <p:nvCxnSpPr>
            <p:cNvPr id="154" name="Straight Connector 153">
              <a:extLst>
                <a:ext uri="{FF2B5EF4-FFF2-40B4-BE49-F238E27FC236}">
                  <a16:creationId xmlns:a16="http://schemas.microsoft.com/office/drawing/2014/main" id="{95CD21FE-4ED9-4243-8CC5-2E25E4D445DA}"/>
                </a:ext>
              </a:extLst>
            </p:cNvPr>
            <p:cNvCxnSpPr>
              <a:cxnSpLocks/>
            </p:cNvCxnSpPr>
            <p:nvPr/>
          </p:nvCxnSpPr>
          <p:spPr>
            <a:xfrm flipH="1">
              <a:off x="4611437" y="5370667"/>
              <a:ext cx="164592" cy="0"/>
            </a:xfrm>
            <a:prstGeom prst="line">
              <a:avLst/>
            </a:prstGeom>
            <a:noFill/>
            <a:ln w="19050" cap="flat" cmpd="sng" algn="ctr">
              <a:solidFill>
                <a:srgbClr val="4472C4"/>
              </a:solidFill>
              <a:prstDash val="solid"/>
              <a:miter lim="800000"/>
            </a:ln>
            <a:effectLst/>
          </p:spPr>
        </p:cxnSp>
        <p:sp>
          <p:nvSpPr>
            <p:cNvPr id="155" name="TextBox 154">
              <a:extLst>
                <a:ext uri="{FF2B5EF4-FFF2-40B4-BE49-F238E27FC236}">
                  <a16:creationId xmlns:a16="http://schemas.microsoft.com/office/drawing/2014/main" id="{A95863D2-C943-9248-B95A-A6579EEE6000}"/>
                </a:ext>
              </a:extLst>
            </p:cNvPr>
            <p:cNvSpPr txBox="1"/>
            <p:nvPr/>
          </p:nvSpPr>
          <p:spPr>
            <a:xfrm>
              <a:off x="4779884" y="5762234"/>
              <a:ext cx="1143000" cy="533479"/>
            </a:xfrm>
            <a:prstGeom prst="rect">
              <a:avLst/>
            </a:prstGeom>
            <a:gradFill>
              <a:gsLst>
                <a:gs pos="28000">
                  <a:srgbClr val="BDD7EE"/>
                </a:gs>
                <a:gs pos="17000">
                  <a:srgbClr val="ED7D31">
                    <a:lumMod val="40000"/>
                    <a:lumOff val="60000"/>
                    <a:shade val="67500"/>
                    <a:satMod val="115000"/>
                  </a:srgbClr>
                </a:gs>
                <a:gs pos="0">
                  <a:srgbClr val="ED7D31">
                    <a:lumMod val="40000"/>
                    <a:lumOff val="60000"/>
                    <a:shade val="100000"/>
                    <a:satMod val="115000"/>
                  </a:srgbClr>
                </a:gs>
              </a:gsLst>
              <a:lin ang="1080000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Calibration Systems</a:t>
              </a:r>
            </a:p>
          </p:txBody>
        </p:sp>
        <p:cxnSp>
          <p:nvCxnSpPr>
            <p:cNvPr id="156" name="Straight Connector 155">
              <a:extLst>
                <a:ext uri="{FF2B5EF4-FFF2-40B4-BE49-F238E27FC236}">
                  <a16:creationId xmlns:a16="http://schemas.microsoft.com/office/drawing/2014/main" id="{45DDE57A-8773-9B4E-871C-7B30D60C03BE}"/>
                </a:ext>
              </a:extLst>
            </p:cNvPr>
            <p:cNvCxnSpPr>
              <a:cxnSpLocks/>
            </p:cNvCxnSpPr>
            <p:nvPr/>
          </p:nvCxnSpPr>
          <p:spPr>
            <a:xfrm flipH="1">
              <a:off x="4611437" y="6028974"/>
              <a:ext cx="164592" cy="0"/>
            </a:xfrm>
            <a:prstGeom prst="line">
              <a:avLst/>
            </a:prstGeom>
            <a:noFill/>
            <a:ln w="19050" cap="flat" cmpd="sng" algn="ctr">
              <a:solidFill>
                <a:srgbClr val="4472C4"/>
              </a:solidFill>
              <a:prstDash val="solid"/>
              <a:miter lim="800000"/>
            </a:ln>
            <a:effectLst/>
          </p:spPr>
        </p:cxnSp>
        <p:sp>
          <p:nvSpPr>
            <p:cNvPr id="157" name="TextBox 156">
              <a:extLst>
                <a:ext uri="{FF2B5EF4-FFF2-40B4-BE49-F238E27FC236}">
                  <a16:creationId xmlns:a16="http://schemas.microsoft.com/office/drawing/2014/main" id="{ED22DA25-9675-7440-B6EC-C640D82AECAA}"/>
                </a:ext>
              </a:extLst>
            </p:cNvPr>
            <p:cNvSpPr txBox="1"/>
            <p:nvPr/>
          </p:nvSpPr>
          <p:spPr>
            <a:xfrm>
              <a:off x="6204109" y="3760838"/>
              <a:ext cx="114300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Underground Liquid Ar</a:t>
              </a:r>
            </a:p>
          </p:txBody>
        </p:sp>
        <p:cxnSp>
          <p:nvCxnSpPr>
            <p:cNvPr id="158" name="Straight Connector 157">
              <a:extLst>
                <a:ext uri="{FF2B5EF4-FFF2-40B4-BE49-F238E27FC236}">
                  <a16:creationId xmlns:a16="http://schemas.microsoft.com/office/drawing/2014/main" id="{07DA4F2E-E0D3-9B4E-B5AE-8C06C071C1A2}"/>
                </a:ext>
              </a:extLst>
            </p:cNvPr>
            <p:cNvCxnSpPr>
              <a:cxnSpLocks/>
            </p:cNvCxnSpPr>
            <p:nvPr/>
          </p:nvCxnSpPr>
          <p:spPr>
            <a:xfrm flipH="1">
              <a:off x="6041769" y="4027578"/>
              <a:ext cx="162340" cy="0"/>
            </a:xfrm>
            <a:prstGeom prst="line">
              <a:avLst/>
            </a:prstGeom>
            <a:noFill/>
            <a:ln w="19050" cap="flat" cmpd="sng" algn="ctr">
              <a:solidFill>
                <a:srgbClr val="4472C4"/>
              </a:solidFill>
              <a:prstDash val="solid"/>
              <a:miter lim="800000"/>
            </a:ln>
            <a:effectLst/>
          </p:spPr>
        </p:cxnSp>
        <p:sp>
          <p:nvSpPr>
            <p:cNvPr id="159" name="TextBox 158">
              <a:extLst>
                <a:ext uri="{FF2B5EF4-FFF2-40B4-BE49-F238E27FC236}">
                  <a16:creationId xmlns:a16="http://schemas.microsoft.com/office/drawing/2014/main" id="{90CD56C0-D526-7E42-B394-C528C7FAC610}"/>
                </a:ext>
              </a:extLst>
            </p:cNvPr>
            <p:cNvSpPr txBox="1"/>
            <p:nvPr/>
          </p:nvSpPr>
          <p:spPr>
            <a:xfrm>
              <a:off x="6204109" y="4432383"/>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Liquid Ar Instrumentation</a:t>
              </a:r>
            </a:p>
          </p:txBody>
        </p:sp>
        <p:cxnSp>
          <p:nvCxnSpPr>
            <p:cNvPr id="160" name="Straight Connector 159">
              <a:extLst>
                <a:ext uri="{FF2B5EF4-FFF2-40B4-BE49-F238E27FC236}">
                  <a16:creationId xmlns:a16="http://schemas.microsoft.com/office/drawing/2014/main" id="{8793DE17-83B9-844C-A5FB-7287271BF9C5}"/>
                </a:ext>
              </a:extLst>
            </p:cNvPr>
            <p:cNvCxnSpPr>
              <a:cxnSpLocks/>
            </p:cNvCxnSpPr>
            <p:nvPr/>
          </p:nvCxnSpPr>
          <p:spPr>
            <a:xfrm flipH="1">
              <a:off x="6041769" y="4699123"/>
              <a:ext cx="161723" cy="0"/>
            </a:xfrm>
            <a:prstGeom prst="line">
              <a:avLst/>
            </a:prstGeom>
            <a:noFill/>
            <a:ln w="19050" cap="flat" cmpd="sng" algn="ctr">
              <a:solidFill>
                <a:srgbClr val="4472C4"/>
              </a:solidFill>
              <a:prstDash val="solid"/>
              <a:miter lim="800000"/>
            </a:ln>
            <a:effectLst/>
          </p:spPr>
        </p:cxnSp>
        <p:sp>
          <p:nvSpPr>
            <p:cNvPr id="161" name="TextBox 160">
              <a:extLst>
                <a:ext uri="{FF2B5EF4-FFF2-40B4-BE49-F238E27FC236}">
                  <a16:creationId xmlns:a16="http://schemas.microsoft.com/office/drawing/2014/main" id="{F2540352-5365-2146-BD9D-FAAF86D481CB}"/>
                </a:ext>
              </a:extLst>
            </p:cNvPr>
            <p:cNvSpPr txBox="1"/>
            <p:nvPr/>
          </p:nvSpPr>
          <p:spPr>
            <a:xfrm>
              <a:off x="6204109" y="5103928"/>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Water Tank Instrumentation</a:t>
              </a:r>
            </a:p>
          </p:txBody>
        </p:sp>
        <p:cxnSp>
          <p:nvCxnSpPr>
            <p:cNvPr id="162" name="Straight Connector 161">
              <a:extLst>
                <a:ext uri="{FF2B5EF4-FFF2-40B4-BE49-F238E27FC236}">
                  <a16:creationId xmlns:a16="http://schemas.microsoft.com/office/drawing/2014/main" id="{27525DB9-0564-F144-9C8D-773E98FC93FD}"/>
                </a:ext>
              </a:extLst>
            </p:cNvPr>
            <p:cNvCxnSpPr>
              <a:cxnSpLocks/>
            </p:cNvCxnSpPr>
            <p:nvPr/>
          </p:nvCxnSpPr>
          <p:spPr>
            <a:xfrm flipH="1">
              <a:off x="6041769" y="5370668"/>
              <a:ext cx="162340" cy="0"/>
            </a:xfrm>
            <a:prstGeom prst="line">
              <a:avLst/>
            </a:prstGeom>
            <a:noFill/>
            <a:ln w="19050" cap="flat" cmpd="sng" algn="ctr">
              <a:solidFill>
                <a:srgbClr val="4472C4"/>
              </a:solidFill>
              <a:prstDash val="solid"/>
              <a:miter lim="800000"/>
            </a:ln>
            <a:effectLst/>
          </p:spPr>
        </p:cxnSp>
        <p:cxnSp>
          <p:nvCxnSpPr>
            <p:cNvPr id="163" name="Straight Connector 162">
              <a:extLst>
                <a:ext uri="{FF2B5EF4-FFF2-40B4-BE49-F238E27FC236}">
                  <a16:creationId xmlns:a16="http://schemas.microsoft.com/office/drawing/2014/main" id="{A889A0C9-B433-D942-8822-7C683B30562A}"/>
                </a:ext>
              </a:extLst>
            </p:cNvPr>
            <p:cNvCxnSpPr>
              <a:cxnSpLocks/>
            </p:cNvCxnSpPr>
            <p:nvPr/>
          </p:nvCxnSpPr>
          <p:spPr>
            <a:xfrm flipH="1">
              <a:off x="7470882" y="4027578"/>
              <a:ext cx="169992" cy="0"/>
            </a:xfrm>
            <a:prstGeom prst="line">
              <a:avLst/>
            </a:prstGeom>
            <a:noFill/>
            <a:ln w="19050" cap="flat" cmpd="sng" algn="ctr">
              <a:solidFill>
                <a:srgbClr val="4472C4"/>
              </a:solidFill>
              <a:prstDash val="solid"/>
              <a:miter lim="800000"/>
            </a:ln>
            <a:effectLst/>
          </p:spPr>
        </p:cxnSp>
        <p:sp>
          <p:nvSpPr>
            <p:cNvPr id="164" name="TextBox 163">
              <a:extLst>
                <a:ext uri="{FF2B5EF4-FFF2-40B4-BE49-F238E27FC236}">
                  <a16:creationId xmlns:a16="http://schemas.microsoft.com/office/drawing/2014/main" id="{6F00F216-AD05-CE49-BFEC-1C188ADB711F}"/>
                </a:ext>
              </a:extLst>
            </p:cNvPr>
            <p:cNvSpPr txBox="1"/>
            <p:nvPr/>
          </p:nvSpPr>
          <p:spPr>
            <a:xfrm>
              <a:off x="7640874" y="4432383"/>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Detector Units		</a:t>
              </a:r>
            </a:p>
          </p:txBody>
        </p:sp>
        <p:cxnSp>
          <p:nvCxnSpPr>
            <p:cNvPr id="165" name="Straight Connector 164">
              <a:extLst>
                <a:ext uri="{FF2B5EF4-FFF2-40B4-BE49-F238E27FC236}">
                  <a16:creationId xmlns:a16="http://schemas.microsoft.com/office/drawing/2014/main" id="{ADEA8350-0848-E74A-BCAB-48A8930BDC1F}"/>
                </a:ext>
              </a:extLst>
            </p:cNvPr>
            <p:cNvCxnSpPr>
              <a:cxnSpLocks/>
            </p:cNvCxnSpPr>
            <p:nvPr/>
          </p:nvCxnSpPr>
          <p:spPr>
            <a:xfrm flipH="1">
              <a:off x="7470882" y="4716411"/>
              <a:ext cx="164592" cy="0"/>
            </a:xfrm>
            <a:prstGeom prst="line">
              <a:avLst/>
            </a:prstGeom>
            <a:noFill/>
            <a:ln w="19050" cap="flat" cmpd="sng" algn="ctr">
              <a:solidFill>
                <a:srgbClr val="4472C4"/>
              </a:solidFill>
              <a:prstDash val="solid"/>
              <a:miter lim="800000"/>
            </a:ln>
            <a:effectLst/>
          </p:spPr>
        </p:cxnSp>
        <p:sp>
          <p:nvSpPr>
            <p:cNvPr id="166" name="TextBox 165">
              <a:extLst>
                <a:ext uri="{FF2B5EF4-FFF2-40B4-BE49-F238E27FC236}">
                  <a16:creationId xmlns:a16="http://schemas.microsoft.com/office/drawing/2014/main" id="{4BB14E46-7819-E948-82B0-2557B23953BE}"/>
                </a:ext>
              </a:extLst>
            </p:cNvPr>
            <p:cNvSpPr txBox="1"/>
            <p:nvPr/>
          </p:nvSpPr>
          <p:spPr>
            <a:xfrm>
              <a:off x="9074423" y="3760838"/>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SiPM</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Front-End Electronics</a:t>
              </a:r>
            </a:p>
          </p:txBody>
        </p:sp>
        <p:cxnSp>
          <p:nvCxnSpPr>
            <p:cNvPr id="167" name="Straight Connector 166">
              <a:extLst>
                <a:ext uri="{FF2B5EF4-FFF2-40B4-BE49-F238E27FC236}">
                  <a16:creationId xmlns:a16="http://schemas.microsoft.com/office/drawing/2014/main" id="{D957C571-8039-2947-A5D7-1470DA75B1EC}"/>
                </a:ext>
              </a:extLst>
            </p:cNvPr>
            <p:cNvCxnSpPr>
              <a:cxnSpLocks/>
            </p:cNvCxnSpPr>
            <p:nvPr/>
          </p:nvCxnSpPr>
          <p:spPr>
            <a:xfrm flipH="1">
              <a:off x="8905887" y="4027578"/>
              <a:ext cx="162338" cy="0"/>
            </a:xfrm>
            <a:prstGeom prst="line">
              <a:avLst/>
            </a:prstGeom>
            <a:noFill/>
            <a:ln w="19050" cap="flat" cmpd="sng" algn="ctr">
              <a:solidFill>
                <a:srgbClr val="4472C4"/>
              </a:solidFill>
              <a:prstDash val="solid"/>
              <a:miter lim="800000"/>
            </a:ln>
            <a:effectLst/>
          </p:spPr>
        </p:cxnSp>
        <p:sp>
          <p:nvSpPr>
            <p:cNvPr id="168" name="TextBox 167">
              <a:extLst>
                <a:ext uri="{FF2B5EF4-FFF2-40B4-BE49-F238E27FC236}">
                  <a16:creationId xmlns:a16="http://schemas.microsoft.com/office/drawing/2014/main" id="{3B13230B-6F18-E442-8983-EAF9D111C7EC}"/>
                </a:ext>
              </a:extLst>
            </p:cNvPr>
            <p:cNvSpPr txBox="1"/>
            <p:nvPr/>
          </p:nvSpPr>
          <p:spPr>
            <a:xfrm>
              <a:off x="9077075" y="4433285"/>
              <a:ext cx="118872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Cables,</a:t>
              </a:r>
              <a:r>
                <a:rPr kumimoji="0" lang="en-US" sz="500" b="0" i="0" u="none" strike="noStrike" kern="0" cap="none" spc="0" normalizeH="0" baseline="0" noProof="0" dirty="0">
                  <a:ln>
                    <a:noFill/>
                  </a:ln>
                  <a:solidFill>
                    <a:prstClr val="black"/>
                  </a:solidFill>
                  <a:effectLst/>
                  <a:uLnTx/>
                  <a:uFillTx/>
                  <a:latin typeface="Calibri" panose="020F0502020204030204"/>
                  <a:cs typeface="+mn-cs"/>
                </a:rPr>
                <a:t> </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Connectors, and Feedthroughs </a:t>
              </a:r>
            </a:p>
          </p:txBody>
        </p:sp>
        <p:cxnSp>
          <p:nvCxnSpPr>
            <p:cNvPr id="169" name="Straight Connector 168">
              <a:extLst>
                <a:ext uri="{FF2B5EF4-FFF2-40B4-BE49-F238E27FC236}">
                  <a16:creationId xmlns:a16="http://schemas.microsoft.com/office/drawing/2014/main" id="{9223D202-672E-1E45-AD5A-9DA8C5445CBC}"/>
                </a:ext>
              </a:extLst>
            </p:cNvPr>
            <p:cNvCxnSpPr>
              <a:cxnSpLocks/>
            </p:cNvCxnSpPr>
            <p:nvPr/>
          </p:nvCxnSpPr>
          <p:spPr>
            <a:xfrm flipH="1">
              <a:off x="8905887" y="4700025"/>
              <a:ext cx="171188" cy="0"/>
            </a:xfrm>
            <a:prstGeom prst="line">
              <a:avLst/>
            </a:prstGeom>
            <a:noFill/>
            <a:ln w="19050" cap="flat" cmpd="sng" algn="ctr">
              <a:solidFill>
                <a:srgbClr val="4472C4"/>
              </a:solidFill>
              <a:prstDash val="solid"/>
              <a:miter lim="800000"/>
            </a:ln>
            <a:effectLst/>
          </p:spPr>
        </p:cxnSp>
        <p:sp>
          <p:nvSpPr>
            <p:cNvPr id="170" name="TextBox 169">
              <a:extLst>
                <a:ext uri="{FF2B5EF4-FFF2-40B4-BE49-F238E27FC236}">
                  <a16:creationId xmlns:a16="http://schemas.microsoft.com/office/drawing/2014/main" id="{D0358A4E-C531-3E4B-A62E-6D3923956065}"/>
                </a:ext>
              </a:extLst>
            </p:cNvPr>
            <p:cNvSpPr txBox="1"/>
            <p:nvPr/>
          </p:nvSpPr>
          <p:spPr>
            <a:xfrm>
              <a:off x="9076034" y="5110753"/>
              <a:ext cx="1143000" cy="533479"/>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Other Electronics		</a:t>
              </a:r>
            </a:p>
          </p:txBody>
        </p:sp>
        <p:cxnSp>
          <p:nvCxnSpPr>
            <p:cNvPr id="171" name="Straight Connector 170">
              <a:extLst>
                <a:ext uri="{FF2B5EF4-FFF2-40B4-BE49-F238E27FC236}">
                  <a16:creationId xmlns:a16="http://schemas.microsoft.com/office/drawing/2014/main" id="{AEE80E04-0D84-4140-B9B3-694FDA12371C}"/>
                </a:ext>
              </a:extLst>
            </p:cNvPr>
            <p:cNvCxnSpPr>
              <a:cxnSpLocks/>
            </p:cNvCxnSpPr>
            <p:nvPr/>
          </p:nvCxnSpPr>
          <p:spPr>
            <a:xfrm flipH="1">
              <a:off x="8905887" y="5377493"/>
              <a:ext cx="167806" cy="0"/>
            </a:xfrm>
            <a:prstGeom prst="line">
              <a:avLst/>
            </a:prstGeom>
            <a:noFill/>
            <a:ln w="19050" cap="flat" cmpd="sng" algn="ctr">
              <a:solidFill>
                <a:srgbClr val="4472C4"/>
              </a:solidFill>
              <a:prstDash val="solid"/>
              <a:miter lim="800000"/>
            </a:ln>
            <a:effectLst/>
          </p:spPr>
        </p:cxnSp>
        <p:sp>
          <p:nvSpPr>
            <p:cNvPr id="172" name="TextBox 171">
              <a:extLst>
                <a:ext uri="{FF2B5EF4-FFF2-40B4-BE49-F238E27FC236}">
                  <a16:creationId xmlns:a16="http://schemas.microsoft.com/office/drawing/2014/main" id="{1E6E0074-F7BC-1046-A116-1439E7794DE4}"/>
                </a:ext>
              </a:extLst>
            </p:cNvPr>
            <p:cNvSpPr txBox="1"/>
            <p:nvPr/>
          </p:nvSpPr>
          <p:spPr>
            <a:xfrm>
              <a:off x="9074423" y="5788221"/>
              <a:ext cx="1143000" cy="533479"/>
            </a:xfrm>
            <a:prstGeom prst="rect">
              <a:avLst/>
            </a:prstGeom>
            <a:gradFill>
              <a:gsLst>
                <a:gs pos="28000">
                  <a:srgbClr val="BDD7EE"/>
                </a:gs>
                <a:gs pos="17000">
                  <a:srgbClr val="ED7D31">
                    <a:lumMod val="40000"/>
                    <a:lumOff val="60000"/>
                    <a:shade val="67500"/>
                    <a:satMod val="115000"/>
                  </a:srgbClr>
                </a:gs>
                <a:gs pos="0">
                  <a:srgbClr val="ED7D31">
                    <a:lumMod val="40000"/>
                    <a:lumOff val="60000"/>
                    <a:shade val="100000"/>
                    <a:satMod val="115000"/>
                  </a:srgbClr>
                </a:gs>
              </a:gsLst>
              <a:lin ang="1080000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DAQ and Slow Controls</a:t>
              </a:r>
            </a:p>
          </p:txBody>
        </p:sp>
        <p:cxnSp>
          <p:nvCxnSpPr>
            <p:cNvPr id="173" name="Straight Connector 172">
              <a:extLst>
                <a:ext uri="{FF2B5EF4-FFF2-40B4-BE49-F238E27FC236}">
                  <a16:creationId xmlns:a16="http://schemas.microsoft.com/office/drawing/2014/main" id="{ECD28B90-EB0A-ED48-8CF9-4B05A77D6E6B}"/>
                </a:ext>
              </a:extLst>
            </p:cNvPr>
            <p:cNvCxnSpPr>
              <a:cxnSpLocks/>
            </p:cNvCxnSpPr>
            <p:nvPr/>
          </p:nvCxnSpPr>
          <p:spPr>
            <a:xfrm flipH="1">
              <a:off x="8905887" y="6054961"/>
              <a:ext cx="163764" cy="0"/>
            </a:xfrm>
            <a:prstGeom prst="line">
              <a:avLst/>
            </a:prstGeom>
            <a:noFill/>
            <a:ln w="19050" cap="flat" cmpd="sng" algn="ctr">
              <a:solidFill>
                <a:srgbClr val="4472C4"/>
              </a:solidFill>
              <a:prstDash val="solid"/>
              <a:miter lim="800000"/>
            </a:ln>
            <a:effectLst/>
          </p:spPr>
        </p:cxnSp>
        <p:cxnSp>
          <p:nvCxnSpPr>
            <p:cNvPr id="174" name="Straight Connector 173">
              <a:extLst>
                <a:ext uri="{FF2B5EF4-FFF2-40B4-BE49-F238E27FC236}">
                  <a16:creationId xmlns:a16="http://schemas.microsoft.com/office/drawing/2014/main" id="{7B635FC8-A3D1-544F-94A9-78349B7284D6}"/>
                </a:ext>
              </a:extLst>
            </p:cNvPr>
            <p:cNvCxnSpPr>
              <a:cxnSpLocks/>
            </p:cNvCxnSpPr>
            <p:nvPr/>
          </p:nvCxnSpPr>
          <p:spPr>
            <a:xfrm flipH="1">
              <a:off x="10353535" y="4697199"/>
              <a:ext cx="164592" cy="0"/>
            </a:xfrm>
            <a:prstGeom prst="line">
              <a:avLst/>
            </a:prstGeom>
            <a:noFill/>
            <a:ln w="19050" cap="flat" cmpd="sng" algn="ctr">
              <a:solidFill>
                <a:srgbClr val="4472C4"/>
              </a:solidFill>
              <a:prstDash val="solid"/>
              <a:miter lim="800000"/>
            </a:ln>
            <a:effectLst/>
          </p:spPr>
        </p:cxnSp>
        <p:cxnSp>
          <p:nvCxnSpPr>
            <p:cNvPr id="175" name="Straight Connector 174">
              <a:extLst>
                <a:ext uri="{FF2B5EF4-FFF2-40B4-BE49-F238E27FC236}">
                  <a16:creationId xmlns:a16="http://schemas.microsoft.com/office/drawing/2014/main" id="{DF1828E1-DA83-5A4A-89CF-7305342539B0}"/>
                </a:ext>
              </a:extLst>
            </p:cNvPr>
            <p:cNvCxnSpPr>
              <a:cxnSpLocks/>
            </p:cNvCxnSpPr>
            <p:nvPr/>
          </p:nvCxnSpPr>
          <p:spPr>
            <a:xfrm flipH="1">
              <a:off x="10353535" y="5364048"/>
              <a:ext cx="164592" cy="0"/>
            </a:xfrm>
            <a:prstGeom prst="line">
              <a:avLst/>
            </a:prstGeom>
            <a:noFill/>
            <a:ln w="19050" cap="flat" cmpd="sng" algn="ctr">
              <a:solidFill>
                <a:srgbClr val="4472C4"/>
              </a:solidFill>
              <a:prstDash val="solid"/>
              <a:miter lim="800000"/>
            </a:ln>
            <a:effectLst/>
          </p:spPr>
        </p:cxnSp>
        <p:cxnSp>
          <p:nvCxnSpPr>
            <p:cNvPr id="176" name="Straight Connector 175">
              <a:extLst>
                <a:ext uri="{FF2B5EF4-FFF2-40B4-BE49-F238E27FC236}">
                  <a16:creationId xmlns:a16="http://schemas.microsoft.com/office/drawing/2014/main" id="{26B4E280-DCF0-3B4B-8DC0-64D5823A13A9}"/>
                </a:ext>
              </a:extLst>
            </p:cNvPr>
            <p:cNvCxnSpPr>
              <a:cxnSpLocks/>
            </p:cNvCxnSpPr>
            <p:nvPr/>
          </p:nvCxnSpPr>
          <p:spPr>
            <a:xfrm flipH="1">
              <a:off x="10353535" y="4024949"/>
              <a:ext cx="164592" cy="0"/>
            </a:xfrm>
            <a:prstGeom prst="line">
              <a:avLst/>
            </a:prstGeom>
            <a:noFill/>
            <a:ln w="19050" cap="flat" cmpd="sng" algn="ctr">
              <a:solidFill>
                <a:srgbClr val="4472C4"/>
              </a:solidFill>
              <a:prstDash val="solid"/>
              <a:miter lim="800000"/>
            </a:ln>
            <a:effectLst/>
          </p:spPr>
        </p:cxnSp>
        <p:cxnSp>
          <p:nvCxnSpPr>
            <p:cNvPr id="177" name="Straight Connector 176">
              <a:extLst>
                <a:ext uri="{FF2B5EF4-FFF2-40B4-BE49-F238E27FC236}">
                  <a16:creationId xmlns:a16="http://schemas.microsoft.com/office/drawing/2014/main" id="{EB64AD4D-79E7-C140-93EA-305581F7CF84}"/>
                </a:ext>
              </a:extLst>
            </p:cNvPr>
            <p:cNvCxnSpPr>
              <a:cxnSpLocks/>
            </p:cNvCxnSpPr>
            <p:nvPr/>
          </p:nvCxnSpPr>
          <p:spPr>
            <a:xfrm flipH="1">
              <a:off x="10353535" y="6036964"/>
              <a:ext cx="164592" cy="0"/>
            </a:xfrm>
            <a:prstGeom prst="line">
              <a:avLst/>
            </a:prstGeom>
            <a:noFill/>
            <a:ln w="19050" cap="flat" cmpd="sng" algn="ctr">
              <a:solidFill>
                <a:srgbClr val="4472C4"/>
              </a:solidFill>
              <a:prstDash val="solid"/>
              <a:miter lim="800000"/>
            </a:ln>
            <a:effectLst/>
          </p:spPr>
        </p:cxnSp>
        <p:sp>
          <p:nvSpPr>
            <p:cNvPr id="178" name="TextBox 177">
              <a:extLst>
                <a:ext uri="{FF2B5EF4-FFF2-40B4-BE49-F238E27FC236}">
                  <a16:creationId xmlns:a16="http://schemas.microsoft.com/office/drawing/2014/main" id="{C2C116F0-6B98-424F-AF3A-2EBCD62355BE}"/>
                </a:ext>
              </a:extLst>
            </p:cNvPr>
            <p:cNvSpPr txBox="1"/>
            <p:nvPr/>
          </p:nvSpPr>
          <p:spPr>
            <a:xfrm>
              <a:off x="303525"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Project Management</a:t>
              </a:r>
            </a:p>
          </p:txBody>
        </p:sp>
        <p:sp>
          <p:nvSpPr>
            <p:cNvPr id="179" name="TextBox 178">
              <a:extLst>
                <a:ext uri="{FF2B5EF4-FFF2-40B4-BE49-F238E27FC236}">
                  <a16:creationId xmlns:a16="http://schemas.microsoft.com/office/drawing/2014/main" id="{58EC4BC2-15AF-8944-A033-2A952E67318D}"/>
                </a:ext>
              </a:extLst>
            </p:cNvPr>
            <p:cNvSpPr txBox="1"/>
            <p:nvPr/>
          </p:nvSpPr>
          <p:spPr>
            <a:xfrm>
              <a:off x="8905887"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Electronics and DAQ</a:t>
              </a:r>
            </a:p>
          </p:txBody>
        </p:sp>
        <p:sp>
          <p:nvSpPr>
            <p:cNvPr id="180" name="TextBox 179">
              <a:extLst>
                <a:ext uri="{FF2B5EF4-FFF2-40B4-BE49-F238E27FC236}">
                  <a16:creationId xmlns:a16="http://schemas.microsoft.com/office/drawing/2014/main" id="{FC234079-846F-2C48-A4EA-7DA2901686F5}"/>
                </a:ext>
              </a:extLst>
            </p:cNvPr>
            <p:cNvSpPr txBox="1"/>
            <p:nvPr/>
          </p:nvSpPr>
          <p:spPr>
            <a:xfrm>
              <a:off x="3177888"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Materials and Assay</a:t>
              </a:r>
            </a:p>
          </p:txBody>
        </p:sp>
        <p:sp>
          <p:nvSpPr>
            <p:cNvPr id="181" name="TextBox 180">
              <a:extLst>
                <a:ext uri="{FF2B5EF4-FFF2-40B4-BE49-F238E27FC236}">
                  <a16:creationId xmlns:a16="http://schemas.microsoft.com/office/drawing/2014/main" id="{C6826794-CB1D-E842-A559-AE21173B20A8}"/>
                </a:ext>
              </a:extLst>
            </p:cNvPr>
            <p:cNvSpPr txBox="1"/>
            <p:nvPr/>
          </p:nvSpPr>
          <p:spPr>
            <a:xfrm>
              <a:off x="1744339"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Simulations and Analysis</a:t>
              </a:r>
            </a:p>
          </p:txBody>
        </p:sp>
        <p:sp>
          <p:nvSpPr>
            <p:cNvPr id="182" name="TextBox 181">
              <a:extLst>
                <a:ext uri="{FF2B5EF4-FFF2-40B4-BE49-F238E27FC236}">
                  <a16:creationId xmlns:a16="http://schemas.microsoft.com/office/drawing/2014/main" id="{03A0A397-9AFB-384E-969F-AC37287E4F03}"/>
                </a:ext>
              </a:extLst>
            </p:cNvPr>
            <p:cNvSpPr txBox="1"/>
            <p:nvPr/>
          </p:nvSpPr>
          <p:spPr>
            <a:xfrm>
              <a:off x="6041769"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Active Shielding</a:t>
              </a:r>
            </a:p>
          </p:txBody>
        </p:sp>
        <p:sp>
          <p:nvSpPr>
            <p:cNvPr id="183" name="TextBox 182">
              <a:extLst>
                <a:ext uri="{FF2B5EF4-FFF2-40B4-BE49-F238E27FC236}">
                  <a16:creationId xmlns:a16="http://schemas.microsoft.com/office/drawing/2014/main" id="{F01CD1CB-09A8-F540-B26B-6BA002066E77}"/>
                </a:ext>
              </a:extLst>
            </p:cNvPr>
            <p:cNvSpPr txBox="1"/>
            <p:nvPr/>
          </p:nvSpPr>
          <p:spPr>
            <a:xfrm>
              <a:off x="4611437"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Host Lab </a:t>
              </a: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Infr</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and  Cryostat Systems</a:t>
              </a:r>
            </a:p>
          </p:txBody>
        </p:sp>
        <p:sp>
          <p:nvSpPr>
            <p:cNvPr id="184" name="TextBox 183">
              <a:extLst>
                <a:ext uri="{FF2B5EF4-FFF2-40B4-BE49-F238E27FC236}">
                  <a16:creationId xmlns:a16="http://schemas.microsoft.com/office/drawing/2014/main" id="{966A0A77-99DE-B640-ACB5-6A895716EFF9}"/>
                </a:ext>
              </a:extLst>
            </p:cNvPr>
            <p:cNvSpPr txBox="1"/>
            <p:nvPr/>
          </p:nvSpPr>
          <p:spPr>
            <a:xfrm>
              <a:off x="7470882"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Ge Detector Production</a:t>
              </a:r>
            </a:p>
          </p:txBody>
        </p:sp>
        <p:sp>
          <p:nvSpPr>
            <p:cNvPr id="185" name="TextBox 184">
              <a:extLst>
                <a:ext uri="{FF2B5EF4-FFF2-40B4-BE49-F238E27FC236}">
                  <a16:creationId xmlns:a16="http://schemas.microsoft.com/office/drawing/2014/main" id="{13C409D4-0058-9A42-B505-8803F5255F15}"/>
                </a:ext>
              </a:extLst>
            </p:cNvPr>
            <p:cNvSpPr txBox="1"/>
            <p:nvPr/>
          </p:nvSpPr>
          <p:spPr>
            <a:xfrm>
              <a:off x="10353535" y="2203416"/>
              <a:ext cx="1143000" cy="533479"/>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Assembly/</a:t>
              </a: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Install’n</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&amp; Commissioning</a:t>
              </a:r>
            </a:p>
          </p:txBody>
        </p:sp>
        <p:sp>
          <p:nvSpPr>
            <p:cNvPr id="186" name="TextBox 185">
              <a:extLst>
                <a:ext uri="{FF2B5EF4-FFF2-40B4-BE49-F238E27FC236}">
                  <a16:creationId xmlns:a16="http://schemas.microsoft.com/office/drawing/2014/main" id="{277A46A7-055F-E843-B253-F101908F35A6}"/>
                </a:ext>
              </a:extLst>
            </p:cNvPr>
            <p:cNvSpPr txBox="1"/>
            <p:nvPr/>
          </p:nvSpPr>
          <p:spPr>
            <a:xfrm>
              <a:off x="707154" y="5529133"/>
              <a:ext cx="1143000" cy="507831"/>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Research Program</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87" name="TextBox 186">
              <a:extLst>
                <a:ext uri="{FF2B5EF4-FFF2-40B4-BE49-F238E27FC236}">
                  <a16:creationId xmlns:a16="http://schemas.microsoft.com/office/drawing/2014/main" id="{7E430E00-CE42-924D-9F59-140DE39DF9B5}"/>
                </a:ext>
              </a:extLst>
            </p:cNvPr>
            <p:cNvSpPr txBox="1"/>
            <p:nvPr/>
          </p:nvSpPr>
          <p:spPr>
            <a:xfrm>
              <a:off x="2015444" y="5529133"/>
              <a:ext cx="1143000" cy="507831"/>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DOE Project</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88" name="TextBox 187">
              <a:extLst>
                <a:ext uri="{FF2B5EF4-FFF2-40B4-BE49-F238E27FC236}">
                  <a16:creationId xmlns:a16="http://schemas.microsoft.com/office/drawing/2014/main" id="{C2A8AB4F-422B-484E-9B9B-6A1FDBFBB55E}"/>
                </a:ext>
              </a:extLst>
            </p:cNvPr>
            <p:cNvSpPr txBox="1"/>
            <p:nvPr/>
          </p:nvSpPr>
          <p:spPr>
            <a:xfrm>
              <a:off x="707967" y="6126831"/>
              <a:ext cx="1143000" cy="507831"/>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Non-DOE Project</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89" name="TextBox 188">
              <a:extLst>
                <a:ext uri="{FF2B5EF4-FFF2-40B4-BE49-F238E27FC236}">
                  <a16:creationId xmlns:a16="http://schemas.microsoft.com/office/drawing/2014/main" id="{35BD2BB8-1A7B-A54F-834B-8124FD45B370}"/>
                </a:ext>
              </a:extLst>
            </p:cNvPr>
            <p:cNvSpPr txBox="1"/>
            <p:nvPr/>
          </p:nvSpPr>
          <p:spPr>
            <a:xfrm>
              <a:off x="2015444" y="6126831"/>
              <a:ext cx="1143000" cy="507831"/>
            </a:xfrm>
            <a:prstGeom prst="rect">
              <a:avLst/>
            </a:prstGeom>
            <a:solidFill>
              <a:sysClr val="window" lastClr="FFFFFF">
                <a:lumMod val="75000"/>
              </a:sys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Host UG Lab</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90" name="Rectangle 189">
              <a:extLst>
                <a:ext uri="{FF2B5EF4-FFF2-40B4-BE49-F238E27FC236}">
                  <a16:creationId xmlns:a16="http://schemas.microsoft.com/office/drawing/2014/main" id="{444B0E4F-6BFA-BB4D-9205-9A7F635D0D1B}"/>
                </a:ext>
              </a:extLst>
            </p:cNvPr>
            <p:cNvSpPr/>
            <p:nvPr/>
          </p:nvSpPr>
          <p:spPr>
            <a:xfrm>
              <a:off x="583238" y="5422636"/>
              <a:ext cx="2694061" cy="1316090"/>
            </a:xfrm>
            <a:prstGeom prst="rect">
              <a:avLst/>
            </a:prstGeom>
            <a:noFill/>
            <a:ln w="222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TextBox 190">
              <a:extLst>
                <a:ext uri="{FF2B5EF4-FFF2-40B4-BE49-F238E27FC236}">
                  <a16:creationId xmlns:a16="http://schemas.microsoft.com/office/drawing/2014/main" id="{145AF98A-58D8-5142-9936-E622A52CA8A4}"/>
                </a:ext>
              </a:extLst>
            </p:cNvPr>
            <p:cNvSpPr txBox="1"/>
            <p:nvPr/>
          </p:nvSpPr>
          <p:spPr>
            <a:xfrm>
              <a:off x="3343758" y="4446544"/>
              <a:ext cx="1143000" cy="533479"/>
            </a:xfrm>
            <a:prstGeom prst="rect">
              <a:avLst/>
            </a:prstGeom>
            <a:gradFill>
              <a:gsLst>
                <a:gs pos="50000">
                  <a:srgbClr val="5B9BD5">
                    <a:lumMod val="40000"/>
                    <a:lumOff val="60000"/>
                  </a:srgbClr>
                </a:gs>
                <a:gs pos="85000">
                  <a:srgbClr val="ED7D31">
                    <a:lumMod val="40000"/>
                    <a:lumOff val="60000"/>
                  </a:srgbClr>
                </a:gs>
                <a:gs pos="14000">
                  <a:srgbClr val="70AD47">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Plastics and Other Produced </a:t>
              </a: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Mat’ls</a:t>
              </a: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92" name="TextBox 191">
              <a:extLst>
                <a:ext uri="{FF2B5EF4-FFF2-40B4-BE49-F238E27FC236}">
                  <a16:creationId xmlns:a16="http://schemas.microsoft.com/office/drawing/2014/main" id="{57DCF72F-DEB9-FF4A-9061-79AF7699CAD5}"/>
                </a:ext>
              </a:extLst>
            </p:cNvPr>
            <p:cNvSpPr txBox="1"/>
            <p:nvPr/>
          </p:nvSpPr>
          <p:spPr>
            <a:xfrm>
              <a:off x="7647072" y="3758208"/>
              <a:ext cx="1143000" cy="533479"/>
            </a:xfrm>
            <a:prstGeom prst="rect">
              <a:avLst/>
            </a:prstGeom>
            <a:gradFill flip="none" rotWithShape="1">
              <a:gsLst>
                <a:gs pos="88000">
                  <a:srgbClr val="BDD7EE"/>
                </a:gs>
                <a:gs pos="62000">
                  <a:srgbClr val="ED7D31">
                    <a:lumMod val="40000"/>
                    <a:lumOff val="60000"/>
                    <a:shade val="67500"/>
                    <a:satMod val="115000"/>
                  </a:srgbClr>
                </a:gs>
                <a:gs pos="0">
                  <a:srgbClr val="ED7D31">
                    <a:lumMod val="40000"/>
                    <a:lumOff val="60000"/>
                    <a:shade val="100000"/>
                    <a:satMod val="115000"/>
                  </a:srgbClr>
                </a:gs>
              </a:gsLst>
              <a:lin ang="10800000" scaled="1"/>
              <a:tileRect/>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Detector Production</a:t>
              </a:r>
            </a:p>
          </p:txBody>
        </p:sp>
        <p:sp>
          <p:nvSpPr>
            <p:cNvPr id="193" name="TextBox 192">
              <a:extLst>
                <a:ext uri="{FF2B5EF4-FFF2-40B4-BE49-F238E27FC236}">
                  <a16:creationId xmlns:a16="http://schemas.microsoft.com/office/drawing/2014/main" id="{BCC04CA5-FDA6-ED4E-B341-D9CF5DB7A60F}"/>
                </a:ext>
              </a:extLst>
            </p:cNvPr>
            <p:cNvSpPr txBox="1"/>
            <p:nvPr/>
          </p:nvSpPr>
          <p:spPr>
            <a:xfrm>
              <a:off x="10522070" y="3757544"/>
              <a:ext cx="1143000" cy="533479"/>
            </a:xfrm>
            <a:prstGeom prst="rect">
              <a:avLst/>
            </a:prstGeom>
            <a:gradFill>
              <a:gsLst>
                <a:gs pos="88000">
                  <a:srgbClr val="C4E1B4"/>
                </a:gs>
                <a:gs pos="19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1		</a:t>
              </a:r>
            </a:p>
          </p:txBody>
        </p:sp>
        <p:sp>
          <p:nvSpPr>
            <p:cNvPr id="194" name="TextBox 193">
              <a:extLst>
                <a:ext uri="{FF2B5EF4-FFF2-40B4-BE49-F238E27FC236}">
                  <a16:creationId xmlns:a16="http://schemas.microsoft.com/office/drawing/2014/main" id="{0EBF84FE-630D-3846-B8E9-BB39AD027CCA}"/>
                </a:ext>
              </a:extLst>
            </p:cNvPr>
            <p:cNvSpPr txBox="1"/>
            <p:nvPr/>
          </p:nvSpPr>
          <p:spPr>
            <a:xfrm>
              <a:off x="10522070" y="4427354"/>
              <a:ext cx="1143000" cy="533479"/>
            </a:xfrm>
            <a:prstGeom prst="rect">
              <a:avLst/>
            </a:prstGeom>
            <a:gradFill>
              <a:gsLst>
                <a:gs pos="86000">
                  <a:srgbClr val="C4E1B4"/>
                </a:gs>
                <a:gs pos="14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2		</a:t>
              </a:r>
            </a:p>
          </p:txBody>
        </p:sp>
        <p:sp>
          <p:nvSpPr>
            <p:cNvPr id="195" name="TextBox 194">
              <a:extLst>
                <a:ext uri="{FF2B5EF4-FFF2-40B4-BE49-F238E27FC236}">
                  <a16:creationId xmlns:a16="http://schemas.microsoft.com/office/drawing/2014/main" id="{2E18AD65-0684-8E4A-B388-C00A26659795}"/>
                </a:ext>
              </a:extLst>
            </p:cNvPr>
            <p:cNvSpPr txBox="1"/>
            <p:nvPr/>
          </p:nvSpPr>
          <p:spPr>
            <a:xfrm>
              <a:off x="10522070" y="5103928"/>
              <a:ext cx="1143000" cy="533479"/>
            </a:xfrm>
            <a:prstGeom prst="rect">
              <a:avLst/>
            </a:prstGeom>
            <a:gradFill>
              <a:gsLst>
                <a:gs pos="83000">
                  <a:srgbClr val="C4E1B4"/>
                </a:gs>
                <a:gs pos="17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3		</a:t>
              </a:r>
            </a:p>
          </p:txBody>
        </p:sp>
        <p:sp>
          <p:nvSpPr>
            <p:cNvPr id="196" name="TextBox 195">
              <a:extLst>
                <a:ext uri="{FF2B5EF4-FFF2-40B4-BE49-F238E27FC236}">
                  <a16:creationId xmlns:a16="http://schemas.microsoft.com/office/drawing/2014/main" id="{95CB6D15-4BE3-A34B-A85D-1990111E014E}"/>
                </a:ext>
              </a:extLst>
            </p:cNvPr>
            <p:cNvSpPr txBox="1"/>
            <p:nvPr/>
          </p:nvSpPr>
          <p:spPr>
            <a:xfrm>
              <a:off x="10522070" y="5783048"/>
              <a:ext cx="1143000" cy="533479"/>
            </a:xfrm>
            <a:prstGeom prst="rect">
              <a:avLst/>
            </a:prstGeom>
            <a:gradFill>
              <a:gsLst>
                <a:gs pos="84000">
                  <a:srgbClr val="C4E1B4"/>
                </a:gs>
                <a:gs pos="19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4		</a:t>
              </a:r>
            </a:p>
          </p:txBody>
        </p:sp>
      </p:grpSp>
      <p:sp>
        <p:nvSpPr>
          <p:cNvPr id="197" name="Content Placeholder 2">
            <a:extLst>
              <a:ext uri="{FF2B5EF4-FFF2-40B4-BE49-F238E27FC236}">
                <a16:creationId xmlns:a16="http://schemas.microsoft.com/office/drawing/2014/main" id="{855D4F47-A274-F540-93EB-265389EBE094}"/>
              </a:ext>
            </a:extLst>
          </p:cNvPr>
          <p:cNvSpPr>
            <a:spLocks noGrp="1"/>
          </p:cNvSpPr>
          <p:nvPr>
            <p:ph idx="1"/>
          </p:nvPr>
        </p:nvSpPr>
        <p:spPr>
          <a:xfrm>
            <a:off x="3532500" y="6332622"/>
            <a:ext cx="4241151" cy="392755"/>
          </a:xfrm>
          <a:prstGeom prst="rect">
            <a:avLst/>
          </a:prstGeom>
          <a:solidFill>
            <a:srgbClr val="F8CBAD"/>
          </a:solidFill>
        </p:spPr>
        <p:txBody>
          <a:bodyPr>
            <a:normAutofit/>
          </a:bodyPr>
          <a:lstStyle/>
          <a:p>
            <a:pPr>
              <a:spcBef>
                <a:spcPts val="1200"/>
              </a:spcBef>
            </a:pPr>
            <a:r>
              <a:rPr lang="en-US" sz="1800" dirty="0"/>
              <a:t>DOE-SC 413.3b Scope is carefully chosen</a:t>
            </a:r>
          </a:p>
        </p:txBody>
      </p:sp>
      <p:sp>
        <p:nvSpPr>
          <p:cNvPr id="99" name="TextBox 98">
            <a:extLst>
              <a:ext uri="{FF2B5EF4-FFF2-40B4-BE49-F238E27FC236}">
                <a16:creationId xmlns:a16="http://schemas.microsoft.com/office/drawing/2014/main" id="{447768CA-7D54-8046-86A7-98FE46C88811}"/>
              </a:ext>
            </a:extLst>
          </p:cNvPr>
          <p:cNvSpPr txBox="1"/>
          <p:nvPr/>
        </p:nvSpPr>
        <p:spPr>
          <a:xfrm>
            <a:off x="9098284" y="6157482"/>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L-1.07.06</a:t>
            </a:r>
          </a:p>
          <a:p>
            <a:pPr marL="0" marR="0" lvl="0" indent="0" defTabSz="914400" eaLnBrk="1" fontAlgn="auto" latinLnBrk="0" hangingPunct="1">
              <a:lnSpc>
                <a:spcPct val="90000"/>
              </a:lnSpc>
              <a:spcBef>
                <a:spcPts val="200"/>
              </a:spcBef>
              <a:spcAft>
                <a:spcPts val="0"/>
              </a:spcAft>
              <a:buClrTx/>
              <a:buSzTx/>
              <a:buFontTx/>
              <a:buNone/>
              <a:tabLst/>
              <a:defRPr/>
            </a:pPr>
            <a:r>
              <a:rPr lang="en-US" sz="1000" kern="0" dirty="0">
                <a:solidFill>
                  <a:prstClr val="black"/>
                </a:solidFill>
                <a:latin typeface="Calibri" panose="020F0502020204030204"/>
                <a:cs typeface="+mn-cs"/>
              </a:rPr>
              <a:t>Integrated Testing</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a:t>
            </a:r>
          </a:p>
        </p:txBody>
      </p:sp>
      <p:cxnSp>
        <p:nvCxnSpPr>
          <p:cNvPr id="100" name="Straight Connector 99">
            <a:extLst>
              <a:ext uri="{FF2B5EF4-FFF2-40B4-BE49-F238E27FC236}">
                <a16:creationId xmlns:a16="http://schemas.microsoft.com/office/drawing/2014/main" id="{9AD62F4B-E4EF-BA4C-8226-768EEE82747D}"/>
              </a:ext>
            </a:extLst>
          </p:cNvPr>
          <p:cNvCxnSpPr>
            <a:cxnSpLocks/>
          </p:cNvCxnSpPr>
          <p:nvPr/>
        </p:nvCxnSpPr>
        <p:spPr>
          <a:xfrm flipH="1">
            <a:off x="8921513" y="6415994"/>
            <a:ext cx="163764" cy="0"/>
          </a:xfrm>
          <a:prstGeom prst="line">
            <a:avLst/>
          </a:prstGeom>
          <a:noFill/>
          <a:ln w="19050" cap="flat" cmpd="sng" algn="ctr">
            <a:solidFill>
              <a:srgbClr val="4472C4"/>
            </a:solidFill>
            <a:prstDash val="solid"/>
            <a:miter lim="800000"/>
          </a:ln>
          <a:effectLst/>
        </p:spPr>
      </p:cxnSp>
    </p:spTree>
    <p:extLst>
      <p:ext uri="{BB962C8B-B14F-4D97-AF65-F5344CB8AC3E}">
        <p14:creationId xmlns:p14="http://schemas.microsoft.com/office/powerpoint/2010/main" val="162742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AAC4-AC52-D740-B2D0-57EF5B738303}"/>
              </a:ext>
            </a:extLst>
          </p:cNvPr>
          <p:cNvSpPr>
            <a:spLocks noGrp="1"/>
          </p:cNvSpPr>
          <p:nvPr>
            <p:ph type="title"/>
          </p:nvPr>
        </p:nvSpPr>
        <p:spPr>
          <a:xfrm>
            <a:off x="172042" y="108155"/>
            <a:ext cx="11178441" cy="629266"/>
          </a:xfrm>
        </p:spPr>
        <p:txBody>
          <a:bodyPr>
            <a:noAutofit/>
          </a:bodyPr>
          <a:lstStyle/>
          <a:p>
            <a:r>
              <a:rPr lang="en-US" dirty="0">
                <a:effectLst/>
              </a:rPr>
              <a:t>LEGEND-1000 WBS   (LNGS Option)</a:t>
            </a:r>
          </a:p>
        </p:txBody>
      </p:sp>
      <p:grpSp>
        <p:nvGrpSpPr>
          <p:cNvPr id="103" name="Group 102">
            <a:extLst>
              <a:ext uri="{FF2B5EF4-FFF2-40B4-BE49-F238E27FC236}">
                <a16:creationId xmlns:a16="http://schemas.microsoft.com/office/drawing/2014/main" id="{58DAD899-87B8-CB40-9266-86BCC8C4C491}"/>
              </a:ext>
            </a:extLst>
          </p:cNvPr>
          <p:cNvGrpSpPr/>
          <p:nvPr/>
        </p:nvGrpSpPr>
        <p:grpSpPr>
          <a:xfrm>
            <a:off x="325775" y="1034402"/>
            <a:ext cx="11361545" cy="5396117"/>
            <a:chOff x="303525" y="1342609"/>
            <a:chExt cx="11361545" cy="5396117"/>
          </a:xfrm>
        </p:grpSpPr>
        <p:cxnSp>
          <p:nvCxnSpPr>
            <p:cNvPr id="104" name="Straight Connector 103">
              <a:extLst>
                <a:ext uri="{FF2B5EF4-FFF2-40B4-BE49-F238E27FC236}">
                  <a16:creationId xmlns:a16="http://schemas.microsoft.com/office/drawing/2014/main" id="{1C1BE2D6-3CC6-924C-9DA6-EDDF992BD882}"/>
                </a:ext>
              </a:extLst>
            </p:cNvPr>
            <p:cNvCxnSpPr>
              <a:cxnSpLocks/>
            </p:cNvCxnSpPr>
            <p:nvPr/>
          </p:nvCxnSpPr>
          <p:spPr>
            <a:xfrm>
              <a:off x="303525" y="2605752"/>
              <a:ext cx="0" cy="2110659"/>
            </a:xfrm>
            <a:prstGeom prst="line">
              <a:avLst/>
            </a:prstGeom>
            <a:noFill/>
            <a:ln w="19050" cap="flat" cmpd="sng" algn="ctr">
              <a:solidFill>
                <a:srgbClr val="4472C4"/>
              </a:solidFill>
              <a:prstDash val="solid"/>
              <a:miter lim="800000"/>
            </a:ln>
            <a:effectLst/>
          </p:spPr>
        </p:cxnSp>
        <p:cxnSp>
          <p:nvCxnSpPr>
            <p:cNvPr id="105" name="Straight Connector 36">
              <a:extLst>
                <a:ext uri="{FF2B5EF4-FFF2-40B4-BE49-F238E27FC236}">
                  <a16:creationId xmlns:a16="http://schemas.microsoft.com/office/drawing/2014/main" id="{292F83B8-E87E-C340-8D68-BDEF68A551CB}"/>
                </a:ext>
              </a:extLst>
            </p:cNvPr>
            <p:cNvCxnSpPr>
              <a:cxnSpLocks/>
              <a:stCxn id="108" idx="2"/>
              <a:endCxn id="185" idx="0"/>
            </p:cNvCxnSpPr>
            <p:nvPr/>
          </p:nvCxnSpPr>
          <p:spPr>
            <a:xfrm rot="16200000" flipH="1">
              <a:off x="8169277" y="-552343"/>
              <a:ext cx="410427" cy="5101089"/>
            </a:xfrm>
            <a:prstGeom prst="bentConnector3">
              <a:avLst>
                <a:gd name="adj1" fmla="val 50000"/>
              </a:avLst>
            </a:prstGeom>
            <a:noFill/>
            <a:ln w="19050" cap="flat" cmpd="sng" algn="ctr">
              <a:solidFill>
                <a:srgbClr val="4472C4"/>
              </a:solidFill>
              <a:prstDash val="solid"/>
              <a:miter lim="800000"/>
            </a:ln>
            <a:effectLst/>
          </p:spPr>
        </p:cxnSp>
        <p:cxnSp>
          <p:nvCxnSpPr>
            <p:cNvPr id="106" name="Straight Connector 105">
              <a:extLst>
                <a:ext uri="{FF2B5EF4-FFF2-40B4-BE49-F238E27FC236}">
                  <a16:creationId xmlns:a16="http://schemas.microsoft.com/office/drawing/2014/main" id="{F4A3CA92-BE59-3A46-ABE9-F645BEFE2C7F}"/>
                </a:ext>
              </a:extLst>
            </p:cNvPr>
            <p:cNvCxnSpPr>
              <a:cxnSpLocks/>
            </p:cNvCxnSpPr>
            <p:nvPr/>
          </p:nvCxnSpPr>
          <p:spPr>
            <a:xfrm>
              <a:off x="882290" y="1987785"/>
              <a:ext cx="0" cy="222138"/>
            </a:xfrm>
            <a:prstGeom prst="line">
              <a:avLst/>
            </a:prstGeom>
            <a:noFill/>
            <a:ln w="19050" cap="flat" cmpd="sng" algn="ctr">
              <a:solidFill>
                <a:srgbClr val="4472C4"/>
              </a:solidFill>
              <a:prstDash val="solid"/>
              <a:miter lim="800000"/>
            </a:ln>
            <a:effectLst/>
          </p:spPr>
        </p:cxnSp>
        <p:cxnSp>
          <p:nvCxnSpPr>
            <p:cNvPr id="107" name="Straight Connector 52">
              <a:extLst>
                <a:ext uri="{FF2B5EF4-FFF2-40B4-BE49-F238E27FC236}">
                  <a16:creationId xmlns:a16="http://schemas.microsoft.com/office/drawing/2014/main" id="{F260081F-3095-7244-93C2-6FCDFC838D71}"/>
                </a:ext>
              </a:extLst>
            </p:cNvPr>
            <p:cNvCxnSpPr>
              <a:cxnSpLocks/>
              <a:stCxn id="108" idx="2"/>
              <a:endCxn id="178" idx="0"/>
            </p:cNvCxnSpPr>
            <p:nvPr/>
          </p:nvCxnSpPr>
          <p:spPr>
            <a:xfrm rot="5400000">
              <a:off x="3144273" y="-476258"/>
              <a:ext cx="410427" cy="4948921"/>
            </a:xfrm>
            <a:prstGeom prst="bentConnector3">
              <a:avLst>
                <a:gd name="adj1" fmla="val 50000"/>
              </a:avLst>
            </a:prstGeom>
            <a:noFill/>
            <a:ln w="19050" cap="flat" cmpd="sng" algn="ctr">
              <a:solidFill>
                <a:srgbClr val="4472C4"/>
              </a:solidFill>
              <a:prstDash val="solid"/>
              <a:miter lim="800000"/>
            </a:ln>
            <a:effectLst/>
          </p:spPr>
        </p:cxnSp>
        <p:sp>
          <p:nvSpPr>
            <p:cNvPr id="108" name="TextBox 107">
              <a:extLst>
                <a:ext uri="{FF2B5EF4-FFF2-40B4-BE49-F238E27FC236}">
                  <a16:creationId xmlns:a16="http://schemas.microsoft.com/office/drawing/2014/main" id="{34E6B084-501C-7446-9447-D459E60F3E68}"/>
                </a:ext>
              </a:extLst>
            </p:cNvPr>
            <p:cNvSpPr txBox="1"/>
            <p:nvPr/>
          </p:nvSpPr>
          <p:spPr>
            <a:xfrm>
              <a:off x="5229586" y="1342609"/>
              <a:ext cx="1188720" cy="450380"/>
            </a:xfrm>
            <a:prstGeom prst="rect">
              <a:avLst/>
            </a:prstGeom>
            <a:solidFill>
              <a:srgbClr val="FFFFFF"/>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mn-cs"/>
                </a:rPr>
                <a:t>L-1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mn-cs"/>
                </a:rPr>
                <a:t>LEGEND 1000</a:t>
              </a:r>
            </a:p>
          </p:txBody>
        </p:sp>
        <p:sp>
          <p:nvSpPr>
            <p:cNvPr id="109" name="TextBox 108">
              <a:extLst>
                <a:ext uri="{FF2B5EF4-FFF2-40B4-BE49-F238E27FC236}">
                  <a16:creationId xmlns:a16="http://schemas.microsoft.com/office/drawing/2014/main" id="{A112CB56-8DE3-9446-B986-F751665D9FA9}"/>
                </a:ext>
              </a:extLst>
            </p:cNvPr>
            <p:cNvSpPr txBox="1"/>
            <p:nvPr/>
          </p:nvSpPr>
          <p:spPr>
            <a:xfrm>
              <a:off x="468815" y="3050365"/>
              <a:ext cx="1143000" cy="533479"/>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International Project Office</a:t>
              </a:r>
            </a:p>
          </p:txBody>
        </p:sp>
        <p:sp>
          <p:nvSpPr>
            <p:cNvPr id="110" name="TextBox 109">
              <a:extLst>
                <a:ext uri="{FF2B5EF4-FFF2-40B4-BE49-F238E27FC236}">
                  <a16:creationId xmlns:a16="http://schemas.microsoft.com/office/drawing/2014/main" id="{F5DE79DC-A18E-7F4E-86AB-F6B4CE2E0A80}"/>
                </a:ext>
              </a:extLst>
            </p:cNvPr>
            <p:cNvSpPr txBox="1"/>
            <p:nvPr/>
          </p:nvSpPr>
          <p:spPr>
            <a:xfrm>
              <a:off x="9079891" y="3050365"/>
              <a:ext cx="1143000" cy="533479"/>
            </a:xfrm>
            <a:prstGeom prst="rect">
              <a:avLst/>
            </a:prstGeom>
            <a:gradFill>
              <a:gsLst>
                <a:gs pos="89000">
                  <a:srgbClr val="BDD7EE"/>
                </a:gs>
                <a:gs pos="70000">
                  <a:srgbClr val="ED7D31">
                    <a:lumMod val="40000"/>
                    <a:lumOff val="60000"/>
                    <a:shade val="67500"/>
                    <a:satMod val="115000"/>
                  </a:srgbClr>
                </a:gs>
                <a:gs pos="0">
                  <a:srgbClr val="ED7D31">
                    <a:lumMod val="40000"/>
                    <a:lumOff val="60000"/>
                    <a:shade val="100000"/>
                    <a:satMod val="115000"/>
                  </a:srgbClr>
                </a:gs>
              </a:gsLst>
              <a:lin ang="1080000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Ge Front-End Electronics</a:t>
              </a:r>
            </a:p>
          </p:txBody>
        </p:sp>
        <p:sp>
          <p:nvSpPr>
            <p:cNvPr id="111" name="TextBox 110">
              <a:extLst>
                <a:ext uri="{FF2B5EF4-FFF2-40B4-BE49-F238E27FC236}">
                  <a16:creationId xmlns:a16="http://schemas.microsoft.com/office/drawing/2014/main" id="{1C4D2848-9814-F348-8AE0-79656126B71B}"/>
                </a:ext>
              </a:extLst>
            </p:cNvPr>
            <p:cNvSpPr txBox="1"/>
            <p:nvPr/>
          </p:nvSpPr>
          <p:spPr>
            <a:xfrm>
              <a:off x="3340227" y="3050365"/>
              <a:ext cx="1143000" cy="533479"/>
            </a:xfrm>
            <a:prstGeom prst="rect">
              <a:avLst/>
            </a:prstGeom>
            <a:gradFill>
              <a:gsLst>
                <a:gs pos="76000">
                  <a:srgbClr val="5B9BD5">
                    <a:lumMod val="40000"/>
                    <a:lumOff val="60000"/>
                  </a:srgbClr>
                </a:gs>
                <a:gs pos="24000">
                  <a:srgbClr val="70AD47">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Material Screening</a:t>
              </a:r>
            </a:p>
          </p:txBody>
        </p:sp>
        <p:sp>
          <p:nvSpPr>
            <p:cNvPr id="112" name="TextBox 111">
              <a:extLst>
                <a:ext uri="{FF2B5EF4-FFF2-40B4-BE49-F238E27FC236}">
                  <a16:creationId xmlns:a16="http://schemas.microsoft.com/office/drawing/2014/main" id="{03678DB0-DC99-E34E-8DFC-4B54DC587BB2}"/>
                </a:ext>
              </a:extLst>
            </p:cNvPr>
            <p:cNvSpPr txBox="1"/>
            <p:nvPr/>
          </p:nvSpPr>
          <p:spPr>
            <a:xfrm>
              <a:off x="1906678" y="3050365"/>
              <a:ext cx="1143000" cy="533479"/>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Analysis Framework</a:t>
              </a:r>
            </a:p>
          </p:txBody>
        </p:sp>
        <p:sp>
          <p:nvSpPr>
            <p:cNvPr id="113" name="TextBox 112">
              <a:extLst>
                <a:ext uri="{FF2B5EF4-FFF2-40B4-BE49-F238E27FC236}">
                  <a16:creationId xmlns:a16="http://schemas.microsoft.com/office/drawing/2014/main" id="{3BBC5956-F67A-DA41-84A6-DCFB7DD994E1}"/>
                </a:ext>
              </a:extLst>
            </p:cNvPr>
            <p:cNvSpPr txBox="1"/>
            <p:nvPr/>
          </p:nvSpPr>
          <p:spPr>
            <a:xfrm>
              <a:off x="6204109" y="3050365"/>
              <a:ext cx="114300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Atmospheric Liquid Ar</a:t>
              </a:r>
            </a:p>
          </p:txBody>
        </p:sp>
        <p:sp>
          <p:nvSpPr>
            <p:cNvPr id="114" name="TextBox 113">
              <a:extLst>
                <a:ext uri="{FF2B5EF4-FFF2-40B4-BE49-F238E27FC236}">
                  <a16:creationId xmlns:a16="http://schemas.microsoft.com/office/drawing/2014/main" id="{4B129D9F-AC96-754A-BD98-396908915C33}"/>
                </a:ext>
              </a:extLst>
            </p:cNvPr>
            <p:cNvSpPr txBox="1"/>
            <p:nvPr/>
          </p:nvSpPr>
          <p:spPr>
            <a:xfrm>
              <a:off x="4779884" y="3050365"/>
              <a:ext cx="1143000" cy="533479"/>
            </a:xfrm>
            <a:prstGeom prst="rect">
              <a:avLst/>
            </a:prstGeom>
            <a:gradFill flip="none" rotWithShape="1">
              <a:gsLst>
                <a:gs pos="24000">
                  <a:srgbClr val="BDD7EE"/>
                </a:gs>
                <a:gs pos="75000">
                  <a:sysClr val="window" lastClr="FFFFFF">
                    <a:lumMod val="75000"/>
                    <a:shade val="100000"/>
                    <a:satMod val="115000"/>
                  </a:sysClr>
                </a:gs>
              </a:gsLst>
              <a:lin ang="10800000" scaled="1"/>
              <a:tileRect/>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Host Lab Infrastructure</a:t>
              </a:r>
            </a:p>
          </p:txBody>
        </p:sp>
        <p:sp>
          <p:nvSpPr>
            <p:cNvPr id="115" name="TextBox 114">
              <a:extLst>
                <a:ext uri="{FF2B5EF4-FFF2-40B4-BE49-F238E27FC236}">
                  <a16:creationId xmlns:a16="http://schemas.microsoft.com/office/drawing/2014/main" id="{506BCC99-70E0-D64A-815F-A27BAED37FE3}"/>
                </a:ext>
              </a:extLst>
            </p:cNvPr>
            <p:cNvSpPr txBox="1"/>
            <p:nvPr/>
          </p:nvSpPr>
          <p:spPr>
            <a:xfrm>
              <a:off x="7640874" y="3050365"/>
              <a:ext cx="1143000" cy="533479"/>
            </a:xfrm>
            <a:prstGeom prst="rect">
              <a:avLst/>
            </a:prstGeom>
            <a:gradFill flip="none" rotWithShape="1">
              <a:gsLst>
                <a:gs pos="91000">
                  <a:srgbClr val="BDD7EE"/>
                </a:gs>
                <a:gs pos="58000">
                  <a:srgbClr val="ED7D31">
                    <a:lumMod val="40000"/>
                    <a:lumOff val="60000"/>
                    <a:shade val="67500"/>
                    <a:satMod val="115000"/>
                  </a:srgbClr>
                </a:gs>
                <a:gs pos="0">
                  <a:srgbClr val="ED7D31">
                    <a:lumMod val="40000"/>
                    <a:lumOff val="60000"/>
                    <a:shade val="100000"/>
                    <a:satMod val="115000"/>
                  </a:srgbClr>
                </a:gs>
              </a:gsLst>
              <a:lin ang="10800000" scaled="1"/>
              <a:tileRect/>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Enriched Ge Production &amp; Proc</a:t>
              </a:r>
            </a:p>
          </p:txBody>
        </p:sp>
        <p:sp>
          <p:nvSpPr>
            <p:cNvPr id="116" name="TextBox 115">
              <a:extLst>
                <a:ext uri="{FF2B5EF4-FFF2-40B4-BE49-F238E27FC236}">
                  <a16:creationId xmlns:a16="http://schemas.microsoft.com/office/drawing/2014/main" id="{526C4CEA-378D-4243-93C9-D45B5C1DEE61}"/>
                </a:ext>
              </a:extLst>
            </p:cNvPr>
            <p:cNvSpPr txBox="1"/>
            <p:nvPr/>
          </p:nvSpPr>
          <p:spPr>
            <a:xfrm>
              <a:off x="10514653" y="3050365"/>
              <a:ext cx="1143000" cy="533479"/>
            </a:xfrm>
            <a:prstGeom prst="rect">
              <a:avLst/>
            </a:prstGeom>
            <a:gradFill>
              <a:gsLst>
                <a:gs pos="50000">
                  <a:srgbClr val="ED7D31">
                    <a:lumMod val="40000"/>
                    <a:lumOff val="60000"/>
                  </a:srgbClr>
                </a:gs>
                <a:gs pos="13000">
                  <a:srgbClr val="BFBFBF"/>
                </a:gs>
                <a:gs pos="29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Lab Infrastructure and Cryostat</a:t>
              </a:r>
            </a:p>
          </p:txBody>
        </p:sp>
        <p:cxnSp>
          <p:nvCxnSpPr>
            <p:cNvPr id="117" name="Straight Connector 116">
              <a:extLst>
                <a:ext uri="{FF2B5EF4-FFF2-40B4-BE49-F238E27FC236}">
                  <a16:creationId xmlns:a16="http://schemas.microsoft.com/office/drawing/2014/main" id="{177F2588-D983-D34F-9AD0-1E884AE21C1F}"/>
                </a:ext>
              </a:extLst>
            </p:cNvPr>
            <p:cNvCxnSpPr>
              <a:cxnSpLocks/>
            </p:cNvCxnSpPr>
            <p:nvPr/>
          </p:nvCxnSpPr>
          <p:spPr>
            <a:xfrm>
              <a:off x="1744339" y="2614896"/>
              <a:ext cx="0" cy="2110659"/>
            </a:xfrm>
            <a:prstGeom prst="line">
              <a:avLst/>
            </a:prstGeom>
            <a:noFill/>
            <a:ln w="19050" cap="flat" cmpd="sng" algn="ctr">
              <a:solidFill>
                <a:srgbClr val="4472C4"/>
              </a:solidFill>
              <a:prstDash val="solid"/>
              <a:miter lim="800000"/>
            </a:ln>
            <a:effectLst/>
          </p:spPr>
        </p:cxnSp>
        <p:cxnSp>
          <p:nvCxnSpPr>
            <p:cNvPr id="118" name="Straight Connector 117">
              <a:extLst>
                <a:ext uri="{FF2B5EF4-FFF2-40B4-BE49-F238E27FC236}">
                  <a16:creationId xmlns:a16="http://schemas.microsoft.com/office/drawing/2014/main" id="{2FC72D28-CB71-DA46-8D7E-22B80C2E0F66}"/>
                </a:ext>
              </a:extLst>
            </p:cNvPr>
            <p:cNvCxnSpPr>
              <a:cxnSpLocks/>
            </p:cNvCxnSpPr>
            <p:nvPr/>
          </p:nvCxnSpPr>
          <p:spPr>
            <a:xfrm>
              <a:off x="6041769" y="2605752"/>
              <a:ext cx="1" cy="2758296"/>
            </a:xfrm>
            <a:prstGeom prst="line">
              <a:avLst/>
            </a:prstGeom>
            <a:noFill/>
            <a:ln w="19050" cap="flat" cmpd="sng" algn="ctr">
              <a:solidFill>
                <a:srgbClr val="4472C4"/>
              </a:solidFill>
              <a:prstDash val="solid"/>
              <a:miter lim="800000"/>
            </a:ln>
            <a:effectLst/>
          </p:spPr>
        </p:cxnSp>
        <p:cxnSp>
          <p:nvCxnSpPr>
            <p:cNvPr id="119" name="Straight Connector 118">
              <a:extLst>
                <a:ext uri="{FF2B5EF4-FFF2-40B4-BE49-F238E27FC236}">
                  <a16:creationId xmlns:a16="http://schemas.microsoft.com/office/drawing/2014/main" id="{05D16229-D717-144E-AE92-2136B1528FBA}"/>
                </a:ext>
              </a:extLst>
            </p:cNvPr>
            <p:cNvCxnSpPr>
              <a:cxnSpLocks/>
            </p:cNvCxnSpPr>
            <p:nvPr/>
          </p:nvCxnSpPr>
          <p:spPr>
            <a:xfrm flipH="1">
              <a:off x="4611437" y="2706336"/>
              <a:ext cx="2432" cy="3322637"/>
            </a:xfrm>
            <a:prstGeom prst="line">
              <a:avLst/>
            </a:prstGeom>
            <a:noFill/>
            <a:ln w="19050" cap="flat" cmpd="sng" algn="ctr">
              <a:solidFill>
                <a:srgbClr val="4472C4"/>
              </a:solidFill>
              <a:prstDash val="solid"/>
              <a:miter lim="800000"/>
            </a:ln>
            <a:effectLst/>
          </p:spPr>
        </p:cxnSp>
        <p:cxnSp>
          <p:nvCxnSpPr>
            <p:cNvPr id="120" name="Straight Connector 119">
              <a:extLst>
                <a:ext uri="{FF2B5EF4-FFF2-40B4-BE49-F238E27FC236}">
                  <a16:creationId xmlns:a16="http://schemas.microsoft.com/office/drawing/2014/main" id="{1C25B939-5175-6E4B-B135-364BEF210A52}"/>
                </a:ext>
              </a:extLst>
            </p:cNvPr>
            <p:cNvCxnSpPr>
              <a:cxnSpLocks/>
            </p:cNvCxnSpPr>
            <p:nvPr/>
          </p:nvCxnSpPr>
          <p:spPr>
            <a:xfrm flipH="1">
              <a:off x="3177888" y="2605752"/>
              <a:ext cx="2298" cy="2093371"/>
            </a:xfrm>
            <a:prstGeom prst="line">
              <a:avLst/>
            </a:prstGeom>
            <a:noFill/>
            <a:ln w="19050" cap="flat" cmpd="sng" algn="ctr">
              <a:solidFill>
                <a:srgbClr val="4472C4"/>
              </a:solidFill>
              <a:prstDash val="solid"/>
              <a:miter lim="800000"/>
            </a:ln>
            <a:effectLst/>
          </p:spPr>
        </p:cxnSp>
        <p:cxnSp>
          <p:nvCxnSpPr>
            <p:cNvPr id="121" name="Straight Connector 120">
              <a:extLst>
                <a:ext uri="{FF2B5EF4-FFF2-40B4-BE49-F238E27FC236}">
                  <a16:creationId xmlns:a16="http://schemas.microsoft.com/office/drawing/2014/main" id="{287F0C4D-3F49-774C-B10B-20D65C83CCA3}"/>
                </a:ext>
              </a:extLst>
            </p:cNvPr>
            <p:cNvCxnSpPr>
              <a:cxnSpLocks/>
            </p:cNvCxnSpPr>
            <p:nvPr/>
          </p:nvCxnSpPr>
          <p:spPr>
            <a:xfrm>
              <a:off x="10353535" y="2605752"/>
              <a:ext cx="0" cy="3431212"/>
            </a:xfrm>
            <a:prstGeom prst="line">
              <a:avLst/>
            </a:prstGeom>
            <a:noFill/>
            <a:ln w="19050" cap="flat" cmpd="sng" algn="ctr">
              <a:solidFill>
                <a:srgbClr val="4472C4"/>
              </a:solidFill>
              <a:prstDash val="solid"/>
              <a:miter lim="800000"/>
            </a:ln>
            <a:effectLst/>
          </p:spPr>
        </p:cxnSp>
        <p:cxnSp>
          <p:nvCxnSpPr>
            <p:cNvPr id="122" name="Straight Connector 121">
              <a:extLst>
                <a:ext uri="{FF2B5EF4-FFF2-40B4-BE49-F238E27FC236}">
                  <a16:creationId xmlns:a16="http://schemas.microsoft.com/office/drawing/2014/main" id="{BA636C82-A1F8-2743-9629-89E2BAB0392E}"/>
                </a:ext>
              </a:extLst>
            </p:cNvPr>
            <p:cNvCxnSpPr>
              <a:cxnSpLocks/>
            </p:cNvCxnSpPr>
            <p:nvPr/>
          </p:nvCxnSpPr>
          <p:spPr>
            <a:xfrm>
              <a:off x="8905887" y="2605752"/>
              <a:ext cx="0" cy="4118449"/>
            </a:xfrm>
            <a:prstGeom prst="line">
              <a:avLst/>
            </a:prstGeom>
            <a:noFill/>
            <a:ln w="19050" cap="flat" cmpd="sng" algn="ctr">
              <a:solidFill>
                <a:srgbClr val="4472C4"/>
              </a:solidFill>
              <a:prstDash val="solid"/>
              <a:miter lim="800000"/>
            </a:ln>
            <a:effectLst/>
          </p:spPr>
        </p:cxnSp>
        <p:cxnSp>
          <p:nvCxnSpPr>
            <p:cNvPr id="123" name="Straight Connector 122">
              <a:extLst>
                <a:ext uri="{FF2B5EF4-FFF2-40B4-BE49-F238E27FC236}">
                  <a16:creationId xmlns:a16="http://schemas.microsoft.com/office/drawing/2014/main" id="{C84300FE-4095-B54E-9F2C-50FA88844F98}"/>
                </a:ext>
              </a:extLst>
            </p:cNvPr>
            <p:cNvCxnSpPr>
              <a:cxnSpLocks/>
            </p:cNvCxnSpPr>
            <p:nvPr/>
          </p:nvCxnSpPr>
          <p:spPr>
            <a:xfrm>
              <a:off x="7470882" y="2605752"/>
              <a:ext cx="0" cy="2110659"/>
            </a:xfrm>
            <a:prstGeom prst="line">
              <a:avLst/>
            </a:prstGeom>
            <a:noFill/>
            <a:ln w="19050" cap="flat" cmpd="sng" algn="ctr">
              <a:solidFill>
                <a:srgbClr val="4472C4"/>
              </a:solidFill>
              <a:prstDash val="solid"/>
              <a:miter lim="800000"/>
            </a:ln>
            <a:effectLst/>
          </p:spPr>
        </p:cxnSp>
        <p:cxnSp>
          <p:nvCxnSpPr>
            <p:cNvPr id="124" name="Straight Connector 52">
              <a:extLst>
                <a:ext uri="{FF2B5EF4-FFF2-40B4-BE49-F238E27FC236}">
                  <a16:creationId xmlns:a16="http://schemas.microsoft.com/office/drawing/2014/main" id="{EB9F8861-9C30-8442-9CA9-068C99C48677}"/>
                </a:ext>
              </a:extLst>
            </p:cNvPr>
            <p:cNvCxnSpPr>
              <a:cxnSpLocks/>
              <a:stCxn id="108" idx="2"/>
              <a:endCxn id="181" idx="0"/>
            </p:cNvCxnSpPr>
            <p:nvPr/>
          </p:nvCxnSpPr>
          <p:spPr>
            <a:xfrm rot="5400000">
              <a:off x="3864680" y="244149"/>
              <a:ext cx="410427" cy="3508107"/>
            </a:xfrm>
            <a:prstGeom prst="bentConnector3">
              <a:avLst>
                <a:gd name="adj1" fmla="val 50000"/>
              </a:avLst>
            </a:prstGeom>
            <a:noFill/>
            <a:ln w="19050" cap="flat" cmpd="sng" algn="ctr">
              <a:solidFill>
                <a:srgbClr val="4472C4"/>
              </a:solidFill>
              <a:prstDash val="solid"/>
              <a:miter lim="800000"/>
            </a:ln>
            <a:effectLst/>
          </p:spPr>
        </p:cxnSp>
        <p:cxnSp>
          <p:nvCxnSpPr>
            <p:cNvPr id="125" name="Straight Connector 52">
              <a:extLst>
                <a:ext uri="{FF2B5EF4-FFF2-40B4-BE49-F238E27FC236}">
                  <a16:creationId xmlns:a16="http://schemas.microsoft.com/office/drawing/2014/main" id="{A6090766-963A-B34B-9F87-304BF74F9E01}"/>
                </a:ext>
              </a:extLst>
            </p:cNvPr>
            <p:cNvCxnSpPr>
              <a:cxnSpLocks/>
              <a:stCxn id="108" idx="2"/>
              <a:endCxn id="180" idx="0"/>
            </p:cNvCxnSpPr>
            <p:nvPr/>
          </p:nvCxnSpPr>
          <p:spPr>
            <a:xfrm rot="5400000">
              <a:off x="4581454" y="960923"/>
              <a:ext cx="410427" cy="2074558"/>
            </a:xfrm>
            <a:prstGeom prst="bentConnector3">
              <a:avLst>
                <a:gd name="adj1" fmla="val 50000"/>
              </a:avLst>
            </a:prstGeom>
            <a:noFill/>
            <a:ln w="19050" cap="flat" cmpd="sng" algn="ctr">
              <a:solidFill>
                <a:srgbClr val="4472C4"/>
              </a:solidFill>
              <a:prstDash val="solid"/>
              <a:miter lim="800000"/>
            </a:ln>
            <a:effectLst/>
          </p:spPr>
        </p:cxnSp>
        <p:cxnSp>
          <p:nvCxnSpPr>
            <p:cNvPr id="126" name="Straight Connector 52">
              <a:extLst>
                <a:ext uri="{FF2B5EF4-FFF2-40B4-BE49-F238E27FC236}">
                  <a16:creationId xmlns:a16="http://schemas.microsoft.com/office/drawing/2014/main" id="{6C8C6423-F9A8-0547-9567-595E7F8239EF}"/>
                </a:ext>
              </a:extLst>
            </p:cNvPr>
            <p:cNvCxnSpPr>
              <a:cxnSpLocks/>
              <a:stCxn id="108" idx="2"/>
              <a:endCxn id="182" idx="0"/>
            </p:cNvCxnSpPr>
            <p:nvPr/>
          </p:nvCxnSpPr>
          <p:spPr>
            <a:xfrm rot="16200000" flipH="1">
              <a:off x="6013394" y="1603540"/>
              <a:ext cx="410427" cy="789323"/>
            </a:xfrm>
            <a:prstGeom prst="bentConnector3">
              <a:avLst>
                <a:gd name="adj1" fmla="val 50000"/>
              </a:avLst>
            </a:prstGeom>
            <a:noFill/>
            <a:ln w="19050" cap="flat" cmpd="sng" algn="ctr">
              <a:solidFill>
                <a:srgbClr val="4472C4"/>
              </a:solidFill>
              <a:prstDash val="solid"/>
              <a:miter lim="800000"/>
            </a:ln>
            <a:effectLst/>
          </p:spPr>
        </p:cxnSp>
        <p:cxnSp>
          <p:nvCxnSpPr>
            <p:cNvPr id="127" name="Straight Connector 52">
              <a:extLst>
                <a:ext uri="{FF2B5EF4-FFF2-40B4-BE49-F238E27FC236}">
                  <a16:creationId xmlns:a16="http://schemas.microsoft.com/office/drawing/2014/main" id="{655C0E54-0424-D846-BF30-85ADE05FB92F}"/>
                </a:ext>
              </a:extLst>
            </p:cNvPr>
            <p:cNvCxnSpPr>
              <a:cxnSpLocks/>
              <a:stCxn id="108" idx="2"/>
              <a:endCxn id="184" idx="0"/>
            </p:cNvCxnSpPr>
            <p:nvPr/>
          </p:nvCxnSpPr>
          <p:spPr>
            <a:xfrm rot="16200000" flipH="1">
              <a:off x="6727951" y="888984"/>
              <a:ext cx="410427" cy="2218436"/>
            </a:xfrm>
            <a:prstGeom prst="bentConnector3">
              <a:avLst>
                <a:gd name="adj1" fmla="val 50000"/>
              </a:avLst>
            </a:prstGeom>
            <a:noFill/>
            <a:ln w="19050" cap="flat" cmpd="sng" algn="ctr">
              <a:solidFill>
                <a:srgbClr val="4472C4"/>
              </a:solidFill>
              <a:prstDash val="solid"/>
              <a:miter lim="800000"/>
            </a:ln>
            <a:effectLst/>
          </p:spPr>
        </p:cxnSp>
        <p:cxnSp>
          <p:nvCxnSpPr>
            <p:cNvPr id="128" name="Straight Connector 52">
              <a:extLst>
                <a:ext uri="{FF2B5EF4-FFF2-40B4-BE49-F238E27FC236}">
                  <a16:creationId xmlns:a16="http://schemas.microsoft.com/office/drawing/2014/main" id="{DF59B08C-BC79-0744-B8C3-13F29A169DCC}"/>
                </a:ext>
              </a:extLst>
            </p:cNvPr>
            <p:cNvCxnSpPr>
              <a:cxnSpLocks/>
              <a:stCxn id="108" idx="2"/>
              <a:endCxn id="179" idx="0"/>
            </p:cNvCxnSpPr>
            <p:nvPr/>
          </p:nvCxnSpPr>
          <p:spPr>
            <a:xfrm rot="16200000" flipH="1">
              <a:off x="7445453" y="171481"/>
              <a:ext cx="410427" cy="3653441"/>
            </a:xfrm>
            <a:prstGeom prst="bentConnector3">
              <a:avLst>
                <a:gd name="adj1" fmla="val 50000"/>
              </a:avLst>
            </a:prstGeom>
            <a:noFill/>
            <a:ln w="19050" cap="flat" cmpd="sng" algn="ctr">
              <a:solidFill>
                <a:srgbClr val="4472C4"/>
              </a:solidFill>
              <a:prstDash val="solid"/>
              <a:miter lim="800000"/>
            </a:ln>
            <a:effectLst/>
          </p:spPr>
        </p:cxnSp>
        <p:cxnSp>
          <p:nvCxnSpPr>
            <p:cNvPr id="129" name="Straight Connector 52">
              <a:extLst>
                <a:ext uri="{FF2B5EF4-FFF2-40B4-BE49-F238E27FC236}">
                  <a16:creationId xmlns:a16="http://schemas.microsoft.com/office/drawing/2014/main" id="{9F64F36E-4A18-7242-B547-5D5A133FAB83}"/>
                </a:ext>
              </a:extLst>
            </p:cNvPr>
            <p:cNvCxnSpPr>
              <a:cxnSpLocks/>
              <a:stCxn id="108" idx="2"/>
              <a:endCxn id="183" idx="0"/>
            </p:cNvCxnSpPr>
            <p:nvPr/>
          </p:nvCxnSpPr>
          <p:spPr>
            <a:xfrm rot="5400000">
              <a:off x="5298229" y="1677698"/>
              <a:ext cx="410427" cy="641009"/>
            </a:xfrm>
            <a:prstGeom prst="bentConnector3">
              <a:avLst>
                <a:gd name="adj1" fmla="val 50000"/>
              </a:avLst>
            </a:prstGeom>
            <a:noFill/>
            <a:ln w="19050" cap="flat" cmpd="sng" algn="ctr">
              <a:solidFill>
                <a:srgbClr val="4472C4"/>
              </a:solidFill>
              <a:prstDash val="solid"/>
              <a:miter lim="800000"/>
            </a:ln>
            <a:effectLst/>
          </p:spPr>
        </p:cxnSp>
        <p:cxnSp>
          <p:nvCxnSpPr>
            <p:cNvPr id="130" name="Straight Connector 129">
              <a:extLst>
                <a:ext uri="{FF2B5EF4-FFF2-40B4-BE49-F238E27FC236}">
                  <a16:creationId xmlns:a16="http://schemas.microsoft.com/office/drawing/2014/main" id="{AF178228-DE72-A442-A60D-6396432AFA25}"/>
                </a:ext>
              </a:extLst>
            </p:cNvPr>
            <p:cNvCxnSpPr>
              <a:cxnSpLocks/>
            </p:cNvCxnSpPr>
            <p:nvPr/>
          </p:nvCxnSpPr>
          <p:spPr>
            <a:xfrm flipH="1">
              <a:off x="303525" y="3317105"/>
              <a:ext cx="164592" cy="0"/>
            </a:xfrm>
            <a:prstGeom prst="line">
              <a:avLst/>
            </a:prstGeom>
            <a:noFill/>
            <a:ln w="19050" cap="flat" cmpd="sng" algn="ctr">
              <a:solidFill>
                <a:srgbClr val="4472C4"/>
              </a:solidFill>
              <a:prstDash val="solid"/>
              <a:miter lim="800000"/>
            </a:ln>
            <a:effectLst/>
          </p:spPr>
        </p:cxnSp>
        <p:cxnSp>
          <p:nvCxnSpPr>
            <p:cNvPr id="131" name="Straight Connector 130">
              <a:extLst>
                <a:ext uri="{FF2B5EF4-FFF2-40B4-BE49-F238E27FC236}">
                  <a16:creationId xmlns:a16="http://schemas.microsoft.com/office/drawing/2014/main" id="{2EACE8AE-92B8-9C45-AD87-DED7B340BE0E}"/>
                </a:ext>
              </a:extLst>
            </p:cNvPr>
            <p:cNvCxnSpPr>
              <a:cxnSpLocks/>
            </p:cNvCxnSpPr>
            <p:nvPr/>
          </p:nvCxnSpPr>
          <p:spPr>
            <a:xfrm flipH="1">
              <a:off x="1744339" y="3317105"/>
              <a:ext cx="164592" cy="0"/>
            </a:xfrm>
            <a:prstGeom prst="line">
              <a:avLst/>
            </a:prstGeom>
            <a:noFill/>
            <a:ln w="19050" cap="flat" cmpd="sng" algn="ctr">
              <a:solidFill>
                <a:srgbClr val="4472C4"/>
              </a:solidFill>
              <a:prstDash val="solid"/>
              <a:miter lim="800000"/>
            </a:ln>
            <a:effectLst/>
          </p:spPr>
        </p:cxnSp>
        <p:cxnSp>
          <p:nvCxnSpPr>
            <p:cNvPr id="132" name="Straight Connector 131">
              <a:extLst>
                <a:ext uri="{FF2B5EF4-FFF2-40B4-BE49-F238E27FC236}">
                  <a16:creationId xmlns:a16="http://schemas.microsoft.com/office/drawing/2014/main" id="{68CF9C73-BF51-E042-AC4D-61CEC9121359}"/>
                </a:ext>
              </a:extLst>
            </p:cNvPr>
            <p:cNvCxnSpPr>
              <a:cxnSpLocks/>
            </p:cNvCxnSpPr>
            <p:nvPr/>
          </p:nvCxnSpPr>
          <p:spPr>
            <a:xfrm flipH="1">
              <a:off x="3177888" y="3317105"/>
              <a:ext cx="162338" cy="0"/>
            </a:xfrm>
            <a:prstGeom prst="line">
              <a:avLst/>
            </a:prstGeom>
            <a:noFill/>
            <a:ln w="19050" cap="flat" cmpd="sng" algn="ctr">
              <a:solidFill>
                <a:srgbClr val="4472C4"/>
              </a:solidFill>
              <a:prstDash val="solid"/>
              <a:miter lim="800000"/>
            </a:ln>
            <a:effectLst/>
          </p:spPr>
        </p:cxnSp>
        <p:cxnSp>
          <p:nvCxnSpPr>
            <p:cNvPr id="133" name="Straight Connector 132">
              <a:extLst>
                <a:ext uri="{FF2B5EF4-FFF2-40B4-BE49-F238E27FC236}">
                  <a16:creationId xmlns:a16="http://schemas.microsoft.com/office/drawing/2014/main" id="{9AAC5747-BA19-5F4E-B2DD-EFCC603D51F3}"/>
                </a:ext>
              </a:extLst>
            </p:cNvPr>
            <p:cNvCxnSpPr>
              <a:cxnSpLocks/>
            </p:cNvCxnSpPr>
            <p:nvPr/>
          </p:nvCxnSpPr>
          <p:spPr>
            <a:xfrm flipH="1">
              <a:off x="4611437" y="3317105"/>
              <a:ext cx="164592" cy="0"/>
            </a:xfrm>
            <a:prstGeom prst="line">
              <a:avLst/>
            </a:prstGeom>
            <a:noFill/>
            <a:ln w="19050" cap="flat" cmpd="sng" algn="ctr">
              <a:solidFill>
                <a:srgbClr val="4472C4"/>
              </a:solidFill>
              <a:prstDash val="solid"/>
              <a:miter lim="800000"/>
            </a:ln>
            <a:effectLst/>
          </p:spPr>
        </p:cxnSp>
        <p:cxnSp>
          <p:nvCxnSpPr>
            <p:cNvPr id="134" name="Straight Connector 133">
              <a:extLst>
                <a:ext uri="{FF2B5EF4-FFF2-40B4-BE49-F238E27FC236}">
                  <a16:creationId xmlns:a16="http://schemas.microsoft.com/office/drawing/2014/main" id="{5E31FCCF-EE9E-9948-869B-6378D9A5B676}"/>
                </a:ext>
              </a:extLst>
            </p:cNvPr>
            <p:cNvCxnSpPr>
              <a:cxnSpLocks/>
            </p:cNvCxnSpPr>
            <p:nvPr/>
          </p:nvCxnSpPr>
          <p:spPr>
            <a:xfrm flipH="1">
              <a:off x="6041769" y="3317105"/>
              <a:ext cx="159124" cy="0"/>
            </a:xfrm>
            <a:prstGeom prst="line">
              <a:avLst/>
            </a:prstGeom>
            <a:noFill/>
            <a:ln w="19050" cap="flat" cmpd="sng" algn="ctr">
              <a:solidFill>
                <a:srgbClr val="4472C4"/>
              </a:solidFill>
              <a:prstDash val="solid"/>
              <a:miter lim="800000"/>
            </a:ln>
            <a:effectLst/>
          </p:spPr>
        </p:cxnSp>
        <p:cxnSp>
          <p:nvCxnSpPr>
            <p:cNvPr id="135" name="Straight Connector 134">
              <a:extLst>
                <a:ext uri="{FF2B5EF4-FFF2-40B4-BE49-F238E27FC236}">
                  <a16:creationId xmlns:a16="http://schemas.microsoft.com/office/drawing/2014/main" id="{4848908B-A226-6548-A737-19B959FC89BC}"/>
                </a:ext>
              </a:extLst>
            </p:cNvPr>
            <p:cNvCxnSpPr>
              <a:cxnSpLocks/>
            </p:cNvCxnSpPr>
            <p:nvPr/>
          </p:nvCxnSpPr>
          <p:spPr>
            <a:xfrm flipH="1">
              <a:off x="7470882" y="3317105"/>
              <a:ext cx="164592" cy="0"/>
            </a:xfrm>
            <a:prstGeom prst="line">
              <a:avLst/>
            </a:prstGeom>
            <a:noFill/>
            <a:ln w="19050" cap="flat" cmpd="sng" algn="ctr">
              <a:solidFill>
                <a:srgbClr val="4472C4"/>
              </a:solidFill>
              <a:prstDash val="solid"/>
              <a:miter lim="800000"/>
            </a:ln>
            <a:effectLst/>
          </p:spPr>
        </p:cxnSp>
        <p:cxnSp>
          <p:nvCxnSpPr>
            <p:cNvPr id="136" name="Straight Connector 135">
              <a:extLst>
                <a:ext uri="{FF2B5EF4-FFF2-40B4-BE49-F238E27FC236}">
                  <a16:creationId xmlns:a16="http://schemas.microsoft.com/office/drawing/2014/main" id="{52994952-E96F-D843-9FC9-FD4C0AF1AAB7}"/>
                </a:ext>
              </a:extLst>
            </p:cNvPr>
            <p:cNvCxnSpPr>
              <a:cxnSpLocks/>
            </p:cNvCxnSpPr>
            <p:nvPr/>
          </p:nvCxnSpPr>
          <p:spPr>
            <a:xfrm flipH="1">
              <a:off x="8905887" y="3317105"/>
              <a:ext cx="167806" cy="0"/>
            </a:xfrm>
            <a:prstGeom prst="line">
              <a:avLst/>
            </a:prstGeom>
            <a:noFill/>
            <a:ln w="19050" cap="flat" cmpd="sng" algn="ctr">
              <a:solidFill>
                <a:srgbClr val="4472C4"/>
              </a:solidFill>
              <a:prstDash val="solid"/>
              <a:miter lim="800000"/>
            </a:ln>
            <a:effectLst/>
          </p:spPr>
        </p:cxnSp>
        <p:cxnSp>
          <p:nvCxnSpPr>
            <p:cNvPr id="137" name="Straight Connector 136">
              <a:extLst>
                <a:ext uri="{FF2B5EF4-FFF2-40B4-BE49-F238E27FC236}">
                  <a16:creationId xmlns:a16="http://schemas.microsoft.com/office/drawing/2014/main" id="{79AD1B2B-4398-AF48-A507-A205124D6AA1}"/>
                </a:ext>
              </a:extLst>
            </p:cNvPr>
            <p:cNvCxnSpPr>
              <a:cxnSpLocks/>
            </p:cNvCxnSpPr>
            <p:nvPr/>
          </p:nvCxnSpPr>
          <p:spPr>
            <a:xfrm flipH="1">
              <a:off x="10353535" y="3317105"/>
              <a:ext cx="164592" cy="0"/>
            </a:xfrm>
            <a:prstGeom prst="line">
              <a:avLst/>
            </a:prstGeom>
            <a:noFill/>
            <a:ln w="19050" cap="flat" cmpd="sng" algn="ctr">
              <a:solidFill>
                <a:srgbClr val="4472C4"/>
              </a:solidFill>
              <a:prstDash val="solid"/>
              <a:miter lim="800000"/>
            </a:ln>
            <a:effectLst/>
          </p:spPr>
        </p:cxnSp>
        <p:sp>
          <p:nvSpPr>
            <p:cNvPr id="138" name="TextBox 137">
              <a:extLst>
                <a:ext uri="{FF2B5EF4-FFF2-40B4-BE49-F238E27FC236}">
                  <a16:creationId xmlns:a16="http://schemas.microsoft.com/office/drawing/2014/main" id="{4D1F6776-DA06-6047-AD67-B8AE5517F1B9}"/>
                </a:ext>
              </a:extLst>
            </p:cNvPr>
            <p:cNvSpPr txBox="1"/>
            <p:nvPr/>
          </p:nvSpPr>
          <p:spPr>
            <a:xfrm>
              <a:off x="468815" y="3761717"/>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US Project       Office</a:t>
              </a:r>
            </a:p>
          </p:txBody>
        </p:sp>
        <p:cxnSp>
          <p:nvCxnSpPr>
            <p:cNvPr id="139" name="Straight Connector 138">
              <a:extLst>
                <a:ext uri="{FF2B5EF4-FFF2-40B4-BE49-F238E27FC236}">
                  <a16:creationId xmlns:a16="http://schemas.microsoft.com/office/drawing/2014/main" id="{3B6EDEA8-6EB9-9A4B-9103-BE68AB9BA842}"/>
                </a:ext>
              </a:extLst>
            </p:cNvPr>
            <p:cNvCxnSpPr>
              <a:cxnSpLocks/>
            </p:cNvCxnSpPr>
            <p:nvPr/>
          </p:nvCxnSpPr>
          <p:spPr>
            <a:xfrm flipH="1">
              <a:off x="303525" y="4028457"/>
              <a:ext cx="164592" cy="0"/>
            </a:xfrm>
            <a:prstGeom prst="line">
              <a:avLst/>
            </a:prstGeom>
            <a:noFill/>
            <a:ln w="19050" cap="flat" cmpd="sng" algn="ctr">
              <a:solidFill>
                <a:srgbClr val="4472C4"/>
              </a:solidFill>
              <a:prstDash val="solid"/>
              <a:miter lim="800000"/>
            </a:ln>
            <a:effectLst/>
          </p:spPr>
        </p:cxnSp>
        <p:sp>
          <p:nvSpPr>
            <p:cNvPr id="140" name="TextBox 139">
              <a:extLst>
                <a:ext uri="{FF2B5EF4-FFF2-40B4-BE49-F238E27FC236}">
                  <a16:creationId xmlns:a16="http://schemas.microsoft.com/office/drawing/2014/main" id="{094B6E38-C230-5A4A-B2FC-786A94C8AB67}"/>
                </a:ext>
              </a:extLst>
            </p:cNvPr>
            <p:cNvSpPr txBox="1"/>
            <p:nvPr/>
          </p:nvSpPr>
          <p:spPr>
            <a:xfrm>
              <a:off x="468815" y="4449671"/>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US WBS L2 &amp; L3 Managers</a:t>
              </a:r>
            </a:p>
          </p:txBody>
        </p:sp>
        <p:cxnSp>
          <p:nvCxnSpPr>
            <p:cNvPr id="141" name="Straight Connector 140">
              <a:extLst>
                <a:ext uri="{FF2B5EF4-FFF2-40B4-BE49-F238E27FC236}">
                  <a16:creationId xmlns:a16="http://schemas.microsoft.com/office/drawing/2014/main" id="{1F9401B3-D2C9-D745-98E2-B69BE4224557}"/>
                </a:ext>
              </a:extLst>
            </p:cNvPr>
            <p:cNvCxnSpPr>
              <a:cxnSpLocks/>
            </p:cNvCxnSpPr>
            <p:nvPr/>
          </p:nvCxnSpPr>
          <p:spPr>
            <a:xfrm flipH="1">
              <a:off x="303525" y="4716411"/>
              <a:ext cx="164592" cy="0"/>
            </a:xfrm>
            <a:prstGeom prst="line">
              <a:avLst/>
            </a:prstGeom>
            <a:noFill/>
            <a:ln w="19050" cap="flat" cmpd="sng" algn="ctr">
              <a:solidFill>
                <a:srgbClr val="4472C4"/>
              </a:solidFill>
              <a:prstDash val="solid"/>
              <a:miter lim="800000"/>
            </a:ln>
            <a:effectLst/>
          </p:spPr>
        </p:cxnSp>
        <p:sp>
          <p:nvSpPr>
            <p:cNvPr id="142" name="TextBox 141">
              <a:extLst>
                <a:ext uri="{FF2B5EF4-FFF2-40B4-BE49-F238E27FC236}">
                  <a16:creationId xmlns:a16="http://schemas.microsoft.com/office/drawing/2014/main" id="{6F69426A-6083-3740-833A-805083382CBA}"/>
                </a:ext>
              </a:extLst>
            </p:cNvPr>
            <p:cNvSpPr txBox="1"/>
            <p:nvPr/>
          </p:nvSpPr>
          <p:spPr>
            <a:xfrm>
              <a:off x="1906678" y="3761717"/>
              <a:ext cx="1143000" cy="533479"/>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Analysis Routines		</a:t>
              </a:r>
            </a:p>
          </p:txBody>
        </p:sp>
        <p:cxnSp>
          <p:nvCxnSpPr>
            <p:cNvPr id="143" name="Straight Connector 142">
              <a:extLst>
                <a:ext uri="{FF2B5EF4-FFF2-40B4-BE49-F238E27FC236}">
                  <a16:creationId xmlns:a16="http://schemas.microsoft.com/office/drawing/2014/main" id="{A3248BFC-5E83-8746-8AB9-D29690786A61}"/>
                </a:ext>
              </a:extLst>
            </p:cNvPr>
            <p:cNvCxnSpPr>
              <a:cxnSpLocks/>
            </p:cNvCxnSpPr>
            <p:nvPr/>
          </p:nvCxnSpPr>
          <p:spPr>
            <a:xfrm flipH="1">
              <a:off x="1744339" y="4028457"/>
              <a:ext cx="164592" cy="0"/>
            </a:xfrm>
            <a:prstGeom prst="line">
              <a:avLst/>
            </a:prstGeom>
            <a:noFill/>
            <a:ln w="19050" cap="flat" cmpd="sng" algn="ctr">
              <a:solidFill>
                <a:srgbClr val="4472C4"/>
              </a:solidFill>
              <a:prstDash val="solid"/>
              <a:miter lim="800000"/>
            </a:ln>
            <a:effectLst/>
          </p:spPr>
        </p:cxnSp>
        <p:sp>
          <p:nvSpPr>
            <p:cNvPr id="144" name="TextBox 143">
              <a:extLst>
                <a:ext uri="{FF2B5EF4-FFF2-40B4-BE49-F238E27FC236}">
                  <a16:creationId xmlns:a16="http://schemas.microsoft.com/office/drawing/2014/main" id="{E4A839A0-3FFD-B645-A4F0-FD8B5AC3844E}"/>
                </a:ext>
              </a:extLst>
            </p:cNvPr>
            <p:cNvSpPr txBox="1"/>
            <p:nvPr/>
          </p:nvSpPr>
          <p:spPr>
            <a:xfrm>
              <a:off x="1906678" y="4449671"/>
              <a:ext cx="1143000" cy="533479"/>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Simulations		</a:t>
              </a:r>
            </a:p>
          </p:txBody>
        </p:sp>
        <p:cxnSp>
          <p:nvCxnSpPr>
            <p:cNvPr id="145" name="Straight Connector 144">
              <a:extLst>
                <a:ext uri="{FF2B5EF4-FFF2-40B4-BE49-F238E27FC236}">
                  <a16:creationId xmlns:a16="http://schemas.microsoft.com/office/drawing/2014/main" id="{544C1538-1EB1-6147-97DF-3BAC3B27AC9E}"/>
                </a:ext>
              </a:extLst>
            </p:cNvPr>
            <p:cNvCxnSpPr>
              <a:cxnSpLocks/>
            </p:cNvCxnSpPr>
            <p:nvPr/>
          </p:nvCxnSpPr>
          <p:spPr>
            <a:xfrm flipH="1">
              <a:off x="1744339" y="4716411"/>
              <a:ext cx="164592" cy="0"/>
            </a:xfrm>
            <a:prstGeom prst="line">
              <a:avLst/>
            </a:prstGeom>
            <a:noFill/>
            <a:ln w="19050" cap="flat" cmpd="sng" algn="ctr">
              <a:solidFill>
                <a:srgbClr val="4472C4"/>
              </a:solidFill>
              <a:prstDash val="solid"/>
              <a:miter lim="800000"/>
            </a:ln>
            <a:effectLst/>
          </p:spPr>
        </p:cxnSp>
        <p:sp>
          <p:nvSpPr>
            <p:cNvPr id="146" name="TextBox 145">
              <a:extLst>
                <a:ext uri="{FF2B5EF4-FFF2-40B4-BE49-F238E27FC236}">
                  <a16:creationId xmlns:a16="http://schemas.microsoft.com/office/drawing/2014/main" id="{23359F42-04AD-B344-99F7-A3184AE621D4}"/>
                </a:ext>
              </a:extLst>
            </p:cNvPr>
            <p:cNvSpPr txBox="1"/>
            <p:nvPr/>
          </p:nvSpPr>
          <p:spPr>
            <a:xfrm>
              <a:off x="3340227" y="3769131"/>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Copper Electro-forming</a:t>
              </a:r>
            </a:p>
          </p:txBody>
        </p:sp>
        <p:cxnSp>
          <p:nvCxnSpPr>
            <p:cNvPr id="147" name="Straight Connector 146">
              <a:extLst>
                <a:ext uri="{FF2B5EF4-FFF2-40B4-BE49-F238E27FC236}">
                  <a16:creationId xmlns:a16="http://schemas.microsoft.com/office/drawing/2014/main" id="{E40C2974-DD1F-C749-80C2-508D0C841480}"/>
                </a:ext>
              </a:extLst>
            </p:cNvPr>
            <p:cNvCxnSpPr>
              <a:cxnSpLocks/>
            </p:cNvCxnSpPr>
            <p:nvPr/>
          </p:nvCxnSpPr>
          <p:spPr>
            <a:xfrm flipH="1">
              <a:off x="3177888" y="4035871"/>
              <a:ext cx="156054" cy="0"/>
            </a:xfrm>
            <a:prstGeom prst="line">
              <a:avLst/>
            </a:prstGeom>
            <a:noFill/>
            <a:ln w="19050" cap="flat" cmpd="sng" algn="ctr">
              <a:solidFill>
                <a:srgbClr val="4472C4"/>
              </a:solidFill>
              <a:prstDash val="solid"/>
              <a:miter lim="800000"/>
            </a:ln>
            <a:effectLst/>
          </p:spPr>
        </p:cxnSp>
        <p:cxnSp>
          <p:nvCxnSpPr>
            <p:cNvPr id="148" name="Straight Connector 147">
              <a:extLst>
                <a:ext uri="{FF2B5EF4-FFF2-40B4-BE49-F238E27FC236}">
                  <a16:creationId xmlns:a16="http://schemas.microsoft.com/office/drawing/2014/main" id="{09F3938A-64BF-9D45-B423-C56AAE350D4E}"/>
                </a:ext>
              </a:extLst>
            </p:cNvPr>
            <p:cNvCxnSpPr>
              <a:cxnSpLocks/>
            </p:cNvCxnSpPr>
            <p:nvPr/>
          </p:nvCxnSpPr>
          <p:spPr>
            <a:xfrm flipH="1" flipV="1">
              <a:off x="3177888" y="4699123"/>
              <a:ext cx="162339" cy="3596"/>
            </a:xfrm>
            <a:prstGeom prst="line">
              <a:avLst/>
            </a:prstGeom>
            <a:noFill/>
            <a:ln w="19050" cap="flat" cmpd="sng" algn="ctr">
              <a:solidFill>
                <a:srgbClr val="4472C4"/>
              </a:solidFill>
              <a:prstDash val="solid"/>
              <a:miter lim="800000"/>
            </a:ln>
            <a:effectLst/>
          </p:spPr>
        </p:cxnSp>
        <p:sp>
          <p:nvSpPr>
            <p:cNvPr id="149" name="TextBox 148">
              <a:extLst>
                <a:ext uri="{FF2B5EF4-FFF2-40B4-BE49-F238E27FC236}">
                  <a16:creationId xmlns:a16="http://schemas.microsoft.com/office/drawing/2014/main" id="{C95765E6-AEE3-3A4A-AD9C-BF0F1D3C18F8}"/>
                </a:ext>
              </a:extLst>
            </p:cNvPr>
            <p:cNvSpPr txBox="1"/>
            <p:nvPr/>
          </p:nvSpPr>
          <p:spPr>
            <a:xfrm>
              <a:off x="4779884" y="3760838"/>
              <a:ext cx="114300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Cryostat		</a:t>
              </a:r>
            </a:p>
          </p:txBody>
        </p:sp>
        <p:cxnSp>
          <p:nvCxnSpPr>
            <p:cNvPr id="150" name="Straight Connector 149">
              <a:extLst>
                <a:ext uri="{FF2B5EF4-FFF2-40B4-BE49-F238E27FC236}">
                  <a16:creationId xmlns:a16="http://schemas.microsoft.com/office/drawing/2014/main" id="{F2428F45-E424-7340-9160-2C88DEED5787}"/>
                </a:ext>
              </a:extLst>
            </p:cNvPr>
            <p:cNvCxnSpPr>
              <a:cxnSpLocks/>
            </p:cNvCxnSpPr>
            <p:nvPr/>
          </p:nvCxnSpPr>
          <p:spPr>
            <a:xfrm flipH="1">
              <a:off x="4611437" y="4027578"/>
              <a:ext cx="164592" cy="0"/>
            </a:xfrm>
            <a:prstGeom prst="line">
              <a:avLst/>
            </a:prstGeom>
            <a:noFill/>
            <a:ln w="19050" cap="flat" cmpd="sng" algn="ctr">
              <a:solidFill>
                <a:srgbClr val="4472C4"/>
              </a:solidFill>
              <a:prstDash val="solid"/>
              <a:miter lim="800000"/>
            </a:ln>
            <a:effectLst/>
          </p:spPr>
        </p:cxnSp>
        <p:sp>
          <p:nvSpPr>
            <p:cNvPr id="151" name="TextBox 150">
              <a:extLst>
                <a:ext uri="{FF2B5EF4-FFF2-40B4-BE49-F238E27FC236}">
                  <a16:creationId xmlns:a16="http://schemas.microsoft.com/office/drawing/2014/main" id="{608833EF-D3D7-3B47-860D-8AC01BF33B9A}"/>
                </a:ext>
              </a:extLst>
            </p:cNvPr>
            <p:cNvSpPr txBox="1"/>
            <p:nvPr/>
          </p:nvSpPr>
          <p:spPr>
            <a:xfrm>
              <a:off x="4779884" y="4432383"/>
              <a:ext cx="114300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Lock Systems and Interface</a:t>
              </a:r>
            </a:p>
          </p:txBody>
        </p:sp>
        <p:cxnSp>
          <p:nvCxnSpPr>
            <p:cNvPr id="152" name="Straight Connector 151">
              <a:extLst>
                <a:ext uri="{FF2B5EF4-FFF2-40B4-BE49-F238E27FC236}">
                  <a16:creationId xmlns:a16="http://schemas.microsoft.com/office/drawing/2014/main" id="{D3AAED69-CF4F-B147-8B34-0369CF687E57}"/>
                </a:ext>
              </a:extLst>
            </p:cNvPr>
            <p:cNvCxnSpPr>
              <a:cxnSpLocks/>
            </p:cNvCxnSpPr>
            <p:nvPr/>
          </p:nvCxnSpPr>
          <p:spPr>
            <a:xfrm flipH="1">
              <a:off x="4611437" y="4699123"/>
              <a:ext cx="164592" cy="0"/>
            </a:xfrm>
            <a:prstGeom prst="line">
              <a:avLst/>
            </a:prstGeom>
            <a:noFill/>
            <a:ln w="19050" cap="flat" cmpd="sng" algn="ctr">
              <a:solidFill>
                <a:srgbClr val="4472C4"/>
              </a:solidFill>
              <a:prstDash val="solid"/>
              <a:miter lim="800000"/>
            </a:ln>
            <a:effectLst/>
          </p:spPr>
        </p:cxnSp>
        <p:sp>
          <p:nvSpPr>
            <p:cNvPr id="153" name="TextBox 152">
              <a:extLst>
                <a:ext uri="{FF2B5EF4-FFF2-40B4-BE49-F238E27FC236}">
                  <a16:creationId xmlns:a16="http://schemas.microsoft.com/office/drawing/2014/main" id="{BF4C3B07-0386-8840-B473-15F07E2C68DF}"/>
                </a:ext>
              </a:extLst>
            </p:cNvPr>
            <p:cNvSpPr txBox="1"/>
            <p:nvPr/>
          </p:nvSpPr>
          <p:spPr>
            <a:xfrm>
              <a:off x="4779884" y="5097309"/>
              <a:ext cx="114300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Water Tank		</a:t>
              </a:r>
            </a:p>
          </p:txBody>
        </p:sp>
        <p:cxnSp>
          <p:nvCxnSpPr>
            <p:cNvPr id="154" name="Straight Connector 153">
              <a:extLst>
                <a:ext uri="{FF2B5EF4-FFF2-40B4-BE49-F238E27FC236}">
                  <a16:creationId xmlns:a16="http://schemas.microsoft.com/office/drawing/2014/main" id="{95CD21FE-4ED9-4243-8CC5-2E25E4D445DA}"/>
                </a:ext>
              </a:extLst>
            </p:cNvPr>
            <p:cNvCxnSpPr>
              <a:cxnSpLocks/>
            </p:cNvCxnSpPr>
            <p:nvPr/>
          </p:nvCxnSpPr>
          <p:spPr>
            <a:xfrm flipH="1">
              <a:off x="4611437" y="5370667"/>
              <a:ext cx="164592" cy="0"/>
            </a:xfrm>
            <a:prstGeom prst="line">
              <a:avLst/>
            </a:prstGeom>
            <a:noFill/>
            <a:ln w="19050" cap="flat" cmpd="sng" algn="ctr">
              <a:solidFill>
                <a:srgbClr val="4472C4"/>
              </a:solidFill>
              <a:prstDash val="solid"/>
              <a:miter lim="800000"/>
            </a:ln>
            <a:effectLst/>
          </p:spPr>
        </p:cxnSp>
        <p:sp>
          <p:nvSpPr>
            <p:cNvPr id="155" name="TextBox 154">
              <a:extLst>
                <a:ext uri="{FF2B5EF4-FFF2-40B4-BE49-F238E27FC236}">
                  <a16:creationId xmlns:a16="http://schemas.microsoft.com/office/drawing/2014/main" id="{A95863D2-C943-9248-B95A-A6579EEE6000}"/>
                </a:ext>
              </a:extLst>
            </p:cNvPr>
            <p:cNvSpPr txBox="1"/>
            <p:nvPr/>
          </p:nvSpPr>
          <p:spPr>
            <a:xfrm>
              <a:off x="4779884" y="5762234"/>
              <a:ext cx="1143000" cy="533479"/>
            </a:xfrm>
            <a:prstGeom prst="rect">
              <a:avLst/>
            </a:prstGeom>
            <a:gradFill>
              <a:gsLst>
                <a:gs pos="28000">
                  <a:srgbClr val="BDD7EE"/>
                </a:gs>
                <a:gs pos="17000">
                  <a:srgbClr val="ED7D31">
                    <a:lumMod val="40000"/>
                    <a:lumOff val="60000"/>
                    <a:shade val="67500"/>
                    <a:satMod val="115000"/>
                  </a:srgbClr>
                </a:gs>
                <a:gs pos="0">
                  <a:srgbClr val="ED7D31">
                    <a:lumMod val="40000"/>
                    <a:lumOff val="60000"/>
                    <a:shade val="100000"/>
                    <a:satMod val="115000"/>
                  </a:srgbClr>
                </a:gs>
              </a:gsLst>
              <a:lin ang="1080000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Calibration Systems</a:t>
              </a:r>
            </a:p>
          </p:txBody>
        </p:sp>
        <p:cxnSp>
          <p:nvCxnSpPr>
            <p:cNvPr id="156" name="Straight Connector 155">
              <a:extLst>
                <a:ext uri="{FF2B5EF4-FFF2-40B4-BE49-F238E27FC236}">
                  <a16:creationId xmlns:a16="http://schemas.microsoft.com/office/drawing/2014/main" id="{45DDE57A-8773-9B4E-871C-7B30D60C03BE}"/>
                </a:ext>
              </a:extLst>
            </p:cNvPr>
            <p:cNvCxnSpPr>
              <a:cxnSpLocks/>
            </p:cNvCxnSpPr>
            <p:nvPr/>
          </p:nvCxnSpPr>
          <p:spPr>
            <a:xfrm flipH="1">
              <a:off x="4611437" y="6028974"/>
              <a:ext cx="164592" cy="0"/>
            </a:xfrm>
            <a:prstGeom prst="line">
              <a:avLst/>
            </a:prstGeom>
            <a:noFill/>
            <a:ln w="19050" cap="flat" cmpd="sng" algn="ctr">
              <a:solidFill>
                <a:srgbClr val="4472C4"/>
              </a:solidFill>
              <a:prstDash val="solid"/>
              <a:miter lim="800000"/>
            </a:ln>
            <a:effectLst/>
          </p:spPr>
        </p:cxnSp>
        <p:sp>
          <p:nvSpPr>
            <p:cNvPr id="157" name="TextBox 156">
              <a:extLst>
                <a:ext uri="{FF2B5EF4-FFF2-40B4-BE49-F238E27FC236}">
                  <a16:creationId xmlns:a16="http://schemas.microsoft.com/office/drawing/2014/main" id="{ED22DA25-9675-7440-B6EC-C640D82AECAA}"/>
                </a:ext>
              </a:extLst>
            </p:cNvPr>
            <p:cNvSpPr txBox="1"/>
            <p:nvPr/>
          </p:nvSpPr>
          <p:spPr>
            <a:xfrm>
              <a:off x="6204109" y="3760838"/>
              <a:ext cx="114300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Underground Liquid Ar</a:t>
              </a:r>
            </a:p>
          </p:txBody>
        </p:sp>
        <p:cxnSp>
          <p:nvCxnSpPr>
            <p:cNvPr id="158" name="Straight Connector 157">
              <a:extLst>
                <a:ext uri="{FF2B5EF4-FFF2-40B4-BE49-F238E27FC236}">
                  <a16:creationId xmlns:a16="http://schemas.microsoft.com/office/drawing/2014/main" id="{07DA4F2E-E0D3-9B4E-B5AE-8C06C071C1A2}"/>
                </a:ext>
              </a:extLst>
            </p:cNvPr>
            <p:cNvCxnSpPr>
              <a:cxnSpLocks/>
            </p:cNvCxnSpPr>
            <p:nvPr/>
          </p:nvCxnSpPr>
          <p:spPr>
            <a:xfrm flipH="1">
              <a:off x="6041769" y="4027578"/>
              <a:ext cx="162340" cy="0"/>
            </a:xfrm>
            <a:prstGeom prst="line">
              <a:avLst/>
            </a:prstGeom>
            <a:noFill/>
            <a:ln w="19050" cap="flat" cmpd="sng" algn="ctr">
              <a:solidFill>
                <a:srgbClr val="4472C4"/>
              </a:solidFill>
              <a:prstDash val="solid"/>
              <a:miter lim="800000"/>
            </a:ln>
            <a:effectLst/>
          </p:spPr>
        </p:cxnSp>
        <p:sp>
          <p:nvSpPr>
            <p:cNvPr id="159" name="TextBox 158">
              <a:extLst>
                <a:ext uri="{FF2B5EF4-FFF2-40B4-BE49-F238E27FC236}">
                  <a16:creationId xmlns:a16="http://schemas.microsoft.com/office/drawing/2014/main" id="{90CD56C0-D526-7E42-B394-C528C7FAC610}"/>
                </a:ext>
              </a:extLst>
            </p:cNvPr>
            <p:cNvSpPr txBox="1"/>
            <p:nvPr/>
          </p:nvSpPr>
          <p:spPr>
            <a:xfrm>
              <a:off x="6204109" y="4432383"/>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Liquid Ar Instrumentation</a:t>
              </a:r>
            </a:p>
          </p:txBody>
        </p:sp>
        <p:cxnSp>
          <p:nvCxnSpPr>
            <p:cNvPr id="160" name="Straight Connector 159">
              <a:extLst>
                <a:ext uri="{FF2B5EF4-FFF2-40B4-BE49-F238E27FC236}">
                  <a16:creationId xmlns:a16="http://schemas.microsoft.com/office/drawing/2014/main" id="{8793DE17-83B9-844C-A5FB-7287271BF9C5}"/>
                </a:ext>
              </a:extLst>
            </p:cNvPr>
            <p:cNvCxnSpPr>
              <a:cxnSpLocks/>
            </p:cNvCxnSpPr>
            <p:nvPr/>
          </p:nvCxnSpPr>
          <p:spPr>
            <a:xfrm flipH="1">
              <a:off x="6041769" y="4699123"/>
              <a:ext cx="161723" cy="0"/>
            </a:xfrm>
            <a:prstGeom prst="line">
              <a:avLst/>
            </a:prstGeom>
            <a:noFill/>
            <a:ln w="19050" cap="flat" cmpd="sng" algn="ctr">
              <a:solidFill>
                <a:srgbClr val="4472C4"/>
              </a:solidFill>
              <a:prstDash val="solid"/>
              <a:miter lim="800000"/>
            </a:ln>
            <a:effectLst/>
          </p:spPr>
        </p:cxnSp>
        <p:sp>
          <p:nvSpPr>
            <p:cNvPr id="161" name="TextBox 160">
              <a:extLst>
                <a:ext uri="{FF2B5EF4-FFF2-40B4-BE49-F238E27FC236}">
                  <a16:creationId xmlns:a16="http://schemas.microsoft.com/office/drawing/2014/main" id="{F2540352-5365-2146-BD9D-FAAF86D481CB}"/>
                </a:ext>
              </a:extLst>
            </p:cNvPr>
            <p:cNvSpPr txBox="1"/>
            <p:nvPr/>
          </p:nvSpPr>
          <p:spPr>
            <a:xfrm>
              <a:off x="6204109" y="5103928"/>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Water Tank Instrumentation</a:t>
              </a:r>
            </a:p>
          </p:txBody>
        </p:sp>
        <p:cxnSp>
          <p:nvCxnSpPr>
            <p:cNvPr id="162" name="Straight Connector 161">
              <a:extLst>
                <a:ext uri="{FF2B5EF4-FFF2-40B4-BE49-F238E27FC236}">
                  <a16:creationId xmlns:a16="http://schemas.microsoft.com/office/drawing/2014/main" id="{27525DB9-0564-F144-9C8D-773E98FC93FD}"/>
                </a:ext>
              </a:extLst>
            </p:cNvPr>
            <p:cNvCxnSpPr>
              <a:cxnSpLocks/>
            </p:cNvCxnSpPr>
            <p:nvPr/>
          </p:nvCxnSpPr>
          <p:spPr>
            <a:xfrm flipH="1">
              <a:off x="6041769" y="5370668"/>
              <a:ext cx="162340" cy="0"/>
            </a:xfrm>
            <a:prstGeom prst="line">
              <a:avLst/>
            </a:prstGeom>
            <a:noFill/>
            <a:ln w="19050" cap="flat" cmpd="sng" algn="ctr">
              <a:solidFill>
                <a:srgbClr val="4472C4"/>
              </a:solidFill>
              <a:prstDash val="solid"/>
              <a:miter lim="800000"/>
            </a:ln>
            <a:effectLst/>
          </p:spPr>
        </p:cxnSp>
        <p:cxnSp>
          <p:nvCxnSpPr>
            <p:cNvPr id="163" name="Straight Connector 162">
              <a:extLst>
                <a:ext uri="{FF2B5EF4-FFF2-40B4-BE49-F238E27FC236}">
                  <a16:creationId xmlns:a16="http://schemas.microsoft.com/office/drawing/2014/main" id="{A889A0C9-B433-D942-8822-7C683B30562A}"/>
                </a:ext>
              </a:extLst>
            </p:cNvPr>
            <p:cNvCxnSpPr>
              <a:cxnSpLocks/>
            </p:cNvCxnSpPr>
            <p:nvPr/>
          </p:nvCxnSpPr>
          <p:spPr>
            <a:xfrm flipH="1">
              <a:off x="7470882" y="4027578"/>
              <a:ext cx="169992" cy="0"/>
            </a:xfrm>
            <a:prstGeom prst="line">
              <a:avLst/>
            </a:prstGeom>
            <a:noFill/>
            <a:ln w="19050" cap="flat" cmpd="sng" algn="ctr">
              <a:solidFill>
                <a:srgbClr val="4472C4"/>
              </a:solidFill>
              <a:prstDash val="solid"/>
              <a:miter lim="800000"/>
            </a:ln>
            <a:effectLst/>
          </p:spPr>
        </p:cxnSp>
        <p:sp>
          <p:nvSpPr>
            <p:cNvPr id="164" name="TextBox 163">
              <a:extLst>
                <a:ext uri="{FF2B5EF4-FFF2-40B4-BE49-F238E27FC236}">
                  <a16:creationId xmlns:a16="http://schemas.microsoft.com/office/drawing/2014/main" id="{6F00F216-AD05-CE49-BFEC-1C188ADB711F}"/>
                </a:ext>
              </a:extLst>
            </p:cNvPr>
            <p:cNvSpPr txBox="1"/>
            <p:nvPr/>
          </p:nvSpPr>
          <p:spPr>
            <a:xfrm>
              <a:off x="7640874" y="4432383"/>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Detector Units		</a:t>
              </a:r>
            </a:p>
          </p:txBody>
        </p:sp>
        <p:cxnSp>
          <p:nvCxnSpPr>
            <p:cNvPr id="165" name="Straight Connector 164">
              <a:extLst>
                <a:ext uri="{FF2B5EF4-FFF2-40B4-BE49-F238E27FC236}">
                  <a16:creationId xmlns:a16="http://schemas.microsoft.com/office/drawing/2014/main" id="{ADEA8350-0848-E74A-BCAB-48A8930BDC1F}"/>
                </a:ext>
              </a:extLst>
            </p:cNvPr>
            <p:cNvCxnSpPr>
              <a:cxnSpLocks/>
            </p:cNvCxnSpPr>
            <p:nvPr/>
          </p:nvCxnSpPr>
          <p:spPr>
            <a:xfrm flipH="1">
              <a:off x="7470882" y="4716411"/>
              <a:ext cx="164592" cy="0"/>
            </a:xfrm>
            <a:prstGeom prst="line">
              <a:avLst/>
            </a:prstGeom>
            <a:noFill/>
            <a:ln w="19050" cap="flat" cmpd="sng" algn="ctr">
              <a:solidFill>
                <a:srgbClr val="4472C4"/>
              </a:solidFill>
              <a:prstDash val="solid"/>
              <a:miter lim="800000"/>
            </a:ln>
            <a:effectLst/>
          </p:spPr>
        </p:cxnSp>
        <p:sp>
          <p:nvSpPr>
            <p:cNvPr id="166" name="TextBox 165">
              <a:extLst>
                <a:ext uri="{FF2B5EF4-FFF2-40B4-BE49-F238E27FC236}">
                  <a16:creationId xmlns:a16="http://schemas.microsoft.com/office/drawing/2014/main" id="{4BB14E46-7819-E948-82B0-2557B23953BE}"/>
                </a:ext>
              </a:extLst>
            </p:cNvPr>
            <p:cNvSpPr txBox="1"/>
            <p:nvPr/>
          </p:nvSpPr>
          <p:spPr>
            <a:xfrm>
              <a:off x="9074423" y="3760838"/>
              <a:ext cx="1143000" cy="533479"/>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SiPM</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Front-End Electronics</a:t>
              </a:r>
            </a:p>
          </p:txBody>
        </p:sp>
        <p:cxnSp>
          <p:nvCxnSpPr>
            <p:cNvPr id="167" name="Straight Connector 166">
              <a:extLst>
                <a:ext uri="{FF2B5EF4-FFF2-40B4-BE49-F238E27FC236}">
                  <a16:creationId xmlns:a16="http://schemas.microsoft.com/office/drawing/2014/main" id="{D957C571-8039-2947-A5D7-1470DA75B1EC}"/>
                </a:ext>
              </a:extLst>
            </p:cNvPr>
            <p:cNvCxnSpPr>
              <a:cxnSpLocks/>
            </p:cNvCxnSpPr>
            <p:nvPr/>
          </p:nvCxnSpPr>
          <p:spPr>
            <a:xfrm flipH="1">
              <a:off x="8905887" y="4027578"/>
              <a:ext cx="162338" cy="0"/>
            </a:xfrm>
            <a:prstGeom prst="line">
              <a:avLst/>
            </a:prstGeom>
            <a:noFill/>
            <a:ln w="19050" cap="flat" cmpd="sng" algn="ctr">
              <a:solidFill>
                <a:srgbClr val="4472C4"/>
              </a:solidFill>
              <a:prstDash val="solid"/>
              <a:miter lim="800000"/>
            </a:ln>
            <a:effectLst/>
          </p:spPr>
        </p:cxnSp>
        <p:sp>
          <p:nvSpPr>
            <p:cNvPr id="168" name="TextBox 167">
              <a:extLst>
                <a:ext uri="{FF2B5EF4-FFF2-40B4-BE49-F238E27FC236}">
                  <a16:creationId xmlns:a16="http://schemas.microsoft.com/office/drawing/2014/main" id="{3B13230B-6F18-E442-8983-EAF9D111C7EC}"/>
                </a:ext>
              </a:extLst>
            </p:cNvPr>
            <p:cNvSpPr txBox="1"/>
            <p:nvPr/>
          </p:nvSpPr>
          <p:spPr>
            <a:xfrm>
              <a:off x="9077075" y="4433285"/>
              <a:ext cx="1188720" cy="533479"/>
            </a:xfrm>
            <a:prstGeom prst="rect">
              <a:avLst/>
            </a:prstGeom>
            <a:solidFill>
              <a:srgbClr val="BDD7EE"/>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Cables,</a:t>
              </a:r>
              <a:r>
                <a:rPr kumimoji="0" lang="en-US" sz="500" b="0" i="0" u="none" strike="noStrike" kern="0" cap="none" spc="0" normalizeH="0" baseline="0" noProof="0" dirty="0">
                  <a:ln>
                    <a:noFill/>
                  </a:ln>
                  <a:solidFill>
                    <a:prstClr val="black"/>
                  </a:solidFill>
                  <a:effectLst/>
                  <a:uLnTx/>
                  <a:uFillTx/>
                  <a:latin typeface="Calibri" panose="020F0502020204030204"/>
                  <a:cs typeface="+mn-cs"/>
                </a:rPr>
                <a:t> </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Connectors, and Feedthroughs </a:t>
              </a:r>
            </a:p>
          </p:txBody>
        </p:sp>
        <p:cxnSp>
          <p:nvCxnSpPr>
            <p:cNvPr id="169" name="Straight Connector 168">
              <a:extLst>
                <a:ext uri="{FF2B5EF4-FFF2-40B4-BE49-F238E27FC236}">
                  <a16:creationId xmlns:a16="http://schemas.microsoft.com/office/drawing/2014/main" id="{9223D202-672E-1E45-AD5A-9DA8C5445CBC}"/>
                </a:ext>
              </a:extLst>
            </p:cNvPr>
            <p:cNvCxnSpPr>
              <a:cxnSpLocks/>
            </p:cNvCxnSpPr>
            <p:nvPr/>
          </p:nvCxnSpPr>
          <p:spPr>
            <a:xfrm flipH="1">
              <a:off x="8905887" y="4700025"/>
              <a:ext cx="171188" cy="0"/>
            </a:xfrm>
            <a:prstGeom prst="line">
              <a:avLst/>
            </a:prstGeom>
            <a:noFill/>
            <a:ln w="19050" cap="flat" cmpd="sng" algn="ctr">
              <a:solidFill>
                <a:srgbClr val="4472C4"/>
              </a:solidFill>
              <a:prstDash val="solid"/>
              <a:miter lim="800000"/>
            </a:ln>
            <a:effectLst/>
          </p:spPr>
        </p:cxnSp>
        <p:sp>
          <p:nvSpPr>
            <p:cNvPr id="170" name="TextBox 169">
              <a:extLst>
                <a:ext uri="{FF2B5EF4-FFF2-40B4-BE49-F238E27FC236}">
                  <a16:creationId xmlns:a16="http://schemas.microsoft.com/office/drawing/2014/main" id="{D0358A4E-C531-3E4B-A62E-6D3923956065}"/>
                </a:ext>
              </a:extLst>
            </p:cNvPr>
            <p:cNvSpPr txBox="1"/>
            <p:nvPr/>
          </p:nvSpPr>
          <p:spPr>
            <a:xfrm>
              <a:off x="9076034" y="5110753"/>
              <a:ext cx="1143000" cy="533479"/>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Other Electronics		</a:t>
              </a:r>
            </a:p>
          </p:txBody>
        </p:sp>
        <p:cxnSp>
          <p:nvCxnSpPr>
            <p:cNvPr id="171" name="Straight Connector 170">
              <a:extLst>
                <a:ext uri="{FF2B5EF4-FFF2-40B4-BE49-F238E27FC236}">
                  <a16:creationId xmlns:a16="http://schemas.microsoft.com/office/drawing/2014/main" id="{AEE80E04-0D84-4140-B9B3-694FDA12371C}"/>
                </a:ext>
              </a:extLst>
            </p:cNvPr>
            <p:cNvCxnSpPr>
              <a:cxnSpLocks/>
            </p:cNvCxnSpPr>
            <p:nvPr/>
          </p:nvCxnSpPr>
          <p:spPr>
            <a:xfrm flipH="1">
              <a:off x="8905887" y="5377493"/>
              <a:ext cx="167806" cy="0"/>
            </a:xfrm>
            <a:prstGeom prst="line">
              <a:avLst/>
            </a:prstGeom>
            <a:noFill/>
            <a:ln w="19050" cap="flat" cmpd="sng" algn="ctr">
              <a:solidFill>
                <a:srgbClr val="4472C4"/>
              </a:solidFill>
              <a:prstDash val="solid"/>
              <a:miter lim="800000"/>
            </a:ln>
            <a:effectLst/>
          </p:spPr>
        </p:cxnSp>
        <p:sp>
          <p:nvSpPr>
            <p:cNvPr id="172" name="TextBox 171">
              <a:extLst>
                <a:ext uri="{FF2B5EF4-FFF2-40B4-BE49-F238E27FC236}">
                  <a16:creationId xmlns:a16="http://schemas.microsoft.com/office/drawing/2014/main" id="{1E6E0074-F7BC-1046-A116-1439E7794DE4}"/>
                </a:ext>
              </a:extLst>
            </p:cNvPr>
            <p:cNvSpPr txBox="1"/>
            <p:nvPr/>
          </p:nvSpPr>
          <p:spPr>
            <a:xfrm>
              <a:off x="9074423" y="5788221"/>
              <a:ext cx="1143000" cy="533479"/>
            </a:xfrm>
            <a:prstGeom prst="rect">
              <a:avLst/>
            </a:prstGeom>
            <a:gradFill>
              <a:gsLst>
                <a:gs pos="28000">
                  <a:srgbClr val="BDD7EE"/>
                </a:gs>
                <a:gs pos="17000">
                  <a:srgbClr val="ED7D31">
                    <a:lumMod val="40000"/>
                    <a:lumOff val="60000"/>
                    <a:shade val="67500"/>
                    <a:satMod val="115000"/>
                  </a:srgbClr>
                </a:gs>
                <a:gs pos="0">
                  <a:srgbClr val="ED7D31">
                    <a:lumMod val="40000"/>
                    <a:lumOff val="60000"/>
                    <a:shade val="100000"/>
                    <a:satMod val="115000"/>
                  </a:srgbClr>
                </a:gs>
              </a:gsLst>
              <a:lin ang="1080000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DAQ and Slow Controls</a:t>
              </a:r>
            </a:p>
          </p:txBody>
        </p:sp>
        <p:cxnSp>
          <p:nvCxnSpPr>
            <p:cNvPr id="173" name="Straight Connector 172">
              <a:extLst>
                <a:ext uri="{FF2B5EF4-FFF2-40B4-BE49-F238E27FC236}">
                  <a16:creationId xmlns:a16="http://schemas.microsoft.com/office/drawing/2014/main" id="{ECD28B90-EB0A-ED48-8CF9-4B05A77D6E6B}"/>
                </a:ext>
              </a:extLst>
            </p:cNvPr>
            <p:cNvCxnSpPr>
              <a:cxnSpLocks/>
            </p:cNvCxnSpPr>
            <p:nvPr/>
          </p:nvCxnSpPr>
          <p:spPr>
            <a:xfrm flipH="1">
              <a:off x="8905887" y="6054961"/>
              <a:ext cx="163764" cy="0"/>
            </a:xfrm>
            <a:prstGeom prst="line">
              <a:avLst/>
            </a:prstGeom>
            <a:noFill/>
            <a:ln w="19050" cap="flat" cmpd="sng" algn="ctr">
              <a:solidFill>
                <a:srgbClr val="4472C4"/>
              </a:solidFill>
              <a:prstDash val="solid"/>
              <a:miter lim="800000"/>
            </a:ln>
            <a:effectLst/>
          </p:spPr>
        </p:cxnSp>
        <p:cxnSp>
          <p:nvCxnSpPr>
            <p:cNvPr id="174" name="Straight Connector 173">
              <a:extLst>
                <a:ext uri="{FF2B5EF4-FFF2-40B4-BE49-F238E27FC236}">
                  <a16:creationId xmlns:a16="http://schemas.microsoft.com/office/drawing/2014/main" id="{7B635FC8-A3D1-544F-94A9-78349B7284D6}"/>
                </a:ext>
              </a:extLst>
            </p:cNvPr>
            <p:cNvCxnSpPr>
              <a:cxnSpLocks/>
            </p:cNvCxnSpPr>
            <p:nvPr/>
          </p:nvCxnSpPr>
          <p:spPr>
            <a:xfrm flipH="1">
              <a:off x="10353535" y="4697199"/>
              <a:ext cx="164592" cy="0"/>
            </a:xfrm>
            <a:prstGeom prst="line">
              <a:avLst/>
            </a:prstGeom>
            <a:noFill/>
            <a:ln w="19050" cap="flat" cmpd="sng" algn="ctr">
              <a:solidFill>
                <a:srgbClr val="4472C4"/>
              </a:solidFill>
              <a:prstDash val="solid"/>
              <a:miter lim="800000"/>
            </a:ln>
            <a:effectLst/>
          </p:spPr>
        </p:cxnSp>
        <p:cxnSp>
          <p:nvCxnSpPr>
            <p:cNvPr id="175" name="Straight Connector 174">
              <a:extLst>
                <a:ext uri="{FF2B5EF4-FFF2-40B4-BE49-F238E27FC236}">
                  <a16:creationId xmlns:a16="http://schemas.microsoft.com/office/drawing/2014/main" id="{DF1828E1-DA83-5A4A-89CF-7305342539B0}"/>
                </a:ext>
              </a:extLst>
            </p:cNvPr>
            <p:cNvCxnSpPr>
              <a:cxnSpLocks/>
            </p:cNvCxnSpPr>
            <p:nvPr/>
          </p:nvCxnSpPr>
          <p:spPr>
            <a:xfrm flipH="1">
              <a:off x="10353535" y="5364048"/>
              <a:ext cx="164592" cy="0"/>
            </a:xfrm>
            <a:prstGeom prst="line">
              <a:avLst/>
            </a:prstGeom>
            <a:noFill/>
            <a:ln w="19050" cap="flat" cmpd="sng" algn="ctr">
              <a:solidFill>
                <a:srgbClr val="4472C4"/>
              </a:solidFill>
              <a:prstDash val="solid"/>
              <a:miter lim="800000"/>
            </a:ln>
            <a:effectLst/>
          </p:spPr>
        </p:cxnSp>
        <p:cxnSp>
          <p:nvCxnSpPr>
            <p:cNvPr id="176" name="Straight Connector 175">
              <a:extLst>
                <a:ext uri="{FF2B5EF4-FFF2-40B4-BE49-F238E27FC236}">
                  <a16:creationId xmlns:a16="http://schemas.microsoft.com/office/drawing/2014/main" id="{26B4E280-DCF0-3B4B-8DC0-64D5823A13A9}"/>
                </a:ext>
              </a:extLst>
            </p:cNvPr>
            <p:cNvCxnSpPr>
              <a:cxnSpLocks/>
            </p:cNvCxnSpPr>
            <p:nvPr/>
          </p:nvCxnSpPr>
          <p:spPr>
            <a:xfrm flipH="1">
              <a:off x="10353535" y="4024949"/>
              <a:ext cx="164592" cy="0"/>
            </a:xfrm>
            <a:prstGeom prst="line">
              <a:avLst/>
            </a:prstGeom>
            <a:noFill/>
            <a:ln w="19050" cap="flat" cmpd="sng" algn="ctr">
              <a:solidFill>
                <a:srgbClr val="4472C4"/>
              </a:solidFill>
              <a:prstDash val="solid"/>
              <a:miter lim="800000"/>
            </a:ln>
            <a:effectLst/>
          </p:spPr>
        </p:cxnSp>
        <p:cxnSp>
          <p:nvCxnSpPr>
            <p:cNvPr id="177" name="Straight Connector 176">
              <a:extLst>
                <a:ext uri="{FF2B5EF4-FFF2-40B4-BE49-F238E27FC236}">
                  <a16:creationId xmlns:a16="http://schemas.microsoft.com/office/drawing/2014/main" id="{EB64AD4D-79E7-C140-93EA-305581F7CF84}"/>
                </a:ext>
              </a:extLst>
            </p:cNvPr>
            <p:cNvCxnSpPr>
              <a:cxnSpLocks/>
            </p:cNvCxnSpPr>
            <p:nvPr/>
          </p:nvCxnSpPr>
          <p:spPr>
            <a:xfrm flipH="1">
              <a:off x="10353535" y="6036964"/>
              <a:ext cx="164592" cy="0"/>
            </a:xfrm>
            <a:prstGeom prst="line">
              <a:avLst/>
            </a:prstGeom>
            <a:noFill/>
            <a:ln w="19050" cap="flat" cmpd="sng" algn="ctr">
              <a:solidFill>
                <a:srgbClr val="4472C4"/>
              </a:solidFill>
              <a:prstDash val="solid"/>
              <a:miter lim="800000"/>
            </a:ln>
            <a:effectLst/>
          </p:spPr>
        </p:cxnSp>
        <p:sp>
          <p:nvSpPr>
            <p:cNvPr id="178" name="TextBox 177">
              <a:extLst>
                <a:ext uri="{FF2B5EF4-FFF2-40B4-BE49-F238E27FC236}">
                  <a16:creationId xmlns:a16="http://schemas.microsoft.com/office/drawing/2014/main" id="{C2C116F0-6B98-424F-AF3A-2EBCD62355BE}"/>
                </a:ext>
              </a:extLst>
            </p:cNvPr>
            <p:cNvSpPr txBox="1"/>
            <p:nvPr/>
          </p:nvSpPr>
          <p:spPr>
            <a:xfrm>
              <a:off x="303525"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L-1.01</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Project Management</a:t>
              </a:r>
            </a:p>
          </p:txBody>
        </p:sp>
        <p:sp>
          <p:nvSpPr>
            <p:cNvPr id="179" name="TextBox 178">
              <a:extLst>
                <a:ext uri="{FF2B5EF4-FFF2-40B4-BE49-F238E27FC236}">
                  <a16:creationId xmlns:a16="http://schemas.microsoft.com/office/drawing/2014/main" id="{58EC4BC2-15AF-8944-A033-2A952E67318D}"/>
                </a:ext>
              </a:extLst>
            </p:cNvPr>
            <p:cNvSpPr txBox="1"/>
            <p:nvPr/>
          </p:nvSpPr>
          <p:spPr>
            <a:xfrm>
              <a:off x="8905887"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Electronics and DAQ</a:t>
              </a:r>
            </a:p>
          </p:txBody>
        </p:sp>
        <p:sp>
          <p:nvSpPr>
            <p:cNvPr id="180" name="TextBox 179">
              <a:extLst>
                <a:ext uri="{FF2B5EF4-FFF2-40B4-BE49-F238E27FC236}">
                  <a16:creationId xmlns:a16="http://schemas.microsoft.com/office/drawing/2014/main" id="{FC234079-846F-2C48-A4EA-7DA2901686F5}"/>
                </a:ext>
              </a:extLst>
            </p:cNvPr>
            <p:cNvSpPr txBox="1"/>
            <p:nvPr/>
          </p:nvSpPr>
          <p:spPr>
            <a:xfrm>
              <a:off x="3177888"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Materials and Assay</a:t>
              </a:r>
            </a:p>
          </p:txBody>
        </p:sp>
        <p:sp>
          <p:nvSpPr>
            <p:cNvPr id="181" name="TextBox 180">
              <a:extLst>
                <a:ext uri="{FF2B5EF4-FFF2-40B4-BE49-F238E27FC236}">
                  <a16:creationId xmlns:a16="http://schemas.microsoft.com/office/drawing/2014/main" id="{C6826794-CB1D-E842-A559-AE21173B20A8}"/>
                </a:ext>
              </a:extLst>
            </p:cNvPr>
            <p:cNvSpPr txBox="1"/>
            <p:nvPr/>
          </p:nvSpPr>
          <p:spPr>
            <a:xfrm>
              <a:off x="1744339"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Simulations and Analysis</a:t>
              </a:r>
            </a:p>
          </p:txBody>
        </p:sp>
        <p:sp>
          <p:nvSpPr>
            <p:cNvPr id="182" name="TextBox 181">
              <a:extLst>
                <a:ext uri="{FF2B5EF4-FFF2-40B4-BE49-F238E27FC236}">
                  <a16:creationId xmlns:a16="http://schemas.microsoft.com/office/drawing/2014/main" id="{03A0A397-9AFB-384E-969F-AC37287E4F03}"/>
                </a:ext>
              </a:extLst>
            </p:cNvPr>
            <p:cNvSpPr txBox="1"/>
            <p:nvPr/>
          </p:nvSpPr>
          <p:spPr>
            <a:xfrm>
              <a:off x="6041769"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Active Shielding</a:t>
              </a:r>
            </a:p>
          </p:txBody>
        </p:sp>
        <p:sp>
          <p:nvSpPr>
            <p:cNvPr id="183" name="TextBox 182">
              <a:extLst>
                <a:ext uri="{FF2B5EF4-FFF2-40B4-BE49-F238E27FC236}">
                  <a16:creationId xmlns:a16="http://schemas.microsoft.com/office/drawing/2014/main" id="{F01CD1CB-09A8-F540-B26B-6BA002066E77}"/>
                </a:ext>
              </a:extLst>
            </p:cNvPr>
            <p:cNvSpPr txBox="1"/>
            <p:nvPr/>
          </p:nvSpPr>
          <p:spPr>
            <a:xfrm>
              <a:off x="4611437"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Host Lab </a:t>
              </a: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Infr</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and  Cryostat Systems</a:t>
              </a:r>
            </a:p>
          </p:txBody>
        </p:sp>
        <p:sp>
          <p:nvSpPr>
            <p:cNvPr id="184" name="TextBox 183">
              <a:extLst>
                <a:ext uri="{FF2B5EF4-FFF2-40B4-BE49-F238E27FC236}">
                  <a16:creationId xmlns:a16="http://schemas.microsoft.com/office/drawing/2014/main" id="{966A0A77-99DE-B640-ACB5-6A895716EFF9}"/>
                </a:ext>
              </a:extLst>
            </p:cNvPr>
            <p:cNvSpPr txBox="1"/>
            <p:nvPr/>
          </p:nvSpPr>
          <p:spPr>
            <a:xfrm>
              <a:off x="7470882" y="2203416"/>
              <a:ext cx="1143000" cy="530352"/>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Ge Detector Production</a:t>
              </a:r>
            </a:p>
          </p:txBody>
        </p:sp>
        <p:sp>
          <p:nvSpPr>
            <p:cNvPr id="185" name="TextBox 184">
              <a:extLst>
                <a:ext uri="{FF2B5EF4-FFF2-40B4-BE49-F238E27FC236}">
                  <a16:creationId xmlns:a16="http://schemas.microsoft.com/office/drawing/2014/main" id="{13C409D4-0058-9A42-B505-8803F5255F15}"/>
                </a:ext>
              </a:extLst>
            </p:cNvPr>
            <p:cNvSpPr txBox="1"/>
            <p:nvPr/>
          </p:nvSpPr>
          <p:spPr>
            <a:xfrm>
              <a:off x="10353535" y="2203416"/>
              <a:ext cx="1143000" cy="533479"/>
            </a:xfrm>
            <a:prstGeom prst="rect">
              <a:avLst/>
            </a:prstGeom>
            <a:no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Assembly/</a:t>
              </a: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Install’n</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&amp; Commissioning</a:t>
              </a:r>
            </a:p>
          </p:txBody>
        </p:sp>
        <p:sp>
          <p:nvSpPr>
            <p:cNvPr id="186" name="TextBox 185">
              <a:extLst>
                <a:ext uri="{FF2B5EF4-FFF2-40B4-BE49-F238E27FC236}">
                  <a16:creationId xmlns:a16="http://schemas.microsoft.com/office/drawing/2014/main" id="{277A46A7-055F-E843-B253-F101908F35A6}"/>
                </a:ext>
              </a:extLst>
            </p:cNvPr>
            <p:cNvSpPr txBox="1"/>
            <p:nvPr/>
          </p:nvSpPr>
          <p:spPr>
            <a:xfrm>
              <a:off x="707154" y="5529133"/>
              <a:ext cx="1143000" cy="507831"/>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Research Program</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87" name="TextBox 186">
              <a:extLst>
                <a:ext uri="{FF2B5EF4-FFF2-40B4-BE49-F238E27FC236}">
                  <a16:creationId xmlns:a16="http://schemas.microsoft.com/office/drawing/2014/main" id="{7E430E00-CE42-924D-9F59-140DE39DF9B5}"/>
                </a:ext>
              </a:extLst>
            </p:cNvPr>
            <p:cNvSpPr txBox="1"/>
            <p:nvPr/>
          </p:nvSpPr>
          <p:spPr>
            <a:xfrm>
              <a:off x="2015444" y="5529133"/>
              <a:ext cx="1143000" cy="507831"/>
            </a:xfrm>
            <a:prstGeom prst="rect">
              <a:avLst/>
            </a:prstGeom>
            <a:solidFill>
              <a:srgbClr val="ED7D31">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DOE Project</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88" name="TextBox 187">
              <a:extLst>
                <a:ext uri="{FF2B5EF4-FFF2-40B4-BE49-F238E27FC236}">
                  <a16:creationId xmlns:a16="http://schemas.microsoft.com/office/drawing/2014/main" id="{C2A8AB4F-422B-484E-9B9B-6A1FDBFBB55E}"/>
                </a:ext>
              </a:extLst>
            </p:cNvPr>
            <p:cNvSpPr txBox="1"/>
            <p:nvPr/>
          </p:nvSpPr>
          <p:spPr>
            <a:xfrm>
              <a:off x="707967" y="6126831"/>
              <a:ext cx="1143000" cy="507831"/>
            </a:xfrm>
            <a:prstGeom prst="rect">
              <a:avLst/>
            </a:prstGeom>
            <a:solidFill>
              <a:srgbClr val="5B9BD5">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Non-DOE Project</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89" name="TextBox 188">
              <a:extLst>
                <a:ext uri="{FF2B5EF4-FFF2-40B4-BE49-F238E27FC236}">
                  <a16:creationId xmlns:a16="http://schemas.microsoft.com/office/drawing/2014/main" id="{35BD2BB8-1A7B-A54F-834B-8124FD45B370}"/>
                </a:ext>
              </a:extLst>
            </p:cNvPr>
            <p:cNvSpPr txBox="1"/>
            <p:nvPr/>
          </p:nvSpPr>
          <p:spPr>
            <a:xfrm>
              <a:off x="2015444" y="6126831"/>
              <a:ext cx="1143000" cy="507831"/>
            </a:xfrm>
            <a:prstGeom prst="rect">
              <a:avLst/>
            </a:prstGeom>
            <a:solidFill>
              <a:sysClr val="window" lastClr="FFFFFF">
                <a:lumMod val="75000"/>
              </a:sys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Host UG Lab</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90" name="Rectangle 189">
              <a:extLst>
                <a:ext uri="{FF2B5EF4-FFF2-40B4-BE49-F238E27FC236}">
                  <a16:creationId xmlns:a16="http://schemas.microsoft.com/office/drawing/2014/main" id="{444B0E4F-6BFA-BB4D-9205-9A7F635D0D1B}"/>
                </a:ext>
              </a:extLst>
            </p:cNvPr>
            <p:cNvSpPr/>
            <p:nvPr/>
          </p:nvSpPr>
          <p:spPr>
            <a:xfrm>
              <a:off x="583238" y="5422636"/>
              <a:ext cx="2694061" cy="1316090"/>
            </a:xfrm>
            <a:prstGeom prst="rect">
              <a:avLst/>
            </a:prstGeom>
            <a:noFill/>
            <a:ln w="222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TextBox 190">
              <a:extLst>
                <a:ext uri="{FF2B5EF4-FFF2-40B4-BE49-F238E27FC236}">
                  <a16:creationId xmlns:a16="http://schemas.microsoft.com/office/drawing/2014/main" id="{145AF98A-58D8-5142-9936-E622A52CA8A4}"/>
                </a:ext>
              </a:extLst>
            </p:cNvPr>
            <p:cNvSpPr txBox="1"/>
            <p:nvPr/>
          </p:nvSpPr>
          <p:spPr>
            <a:xfrm>
              <a:off x="3343758" y="4446544"/>
              <a:ext cx="1143000" cy="533479"/>
            </a:xfrm>
            <a:prstGeom prst="rect">
              <a:avLst/>
            </a:prstGeom>
            <a:gradFill>
              <a:gsLst>
                <a:gs pos="50000">
                  <a:srgbClr val="5B9BD5">
                    <a:lumMod val="40000"/>
                    <a:lumOff val="60000"/>
                  </a:srgbClr>
                </a:gs>
                <a:gs pos="85000">
                  <a:srgbClr val="ED7D31">
                    <a:lumMod val="40000"/>
                    <a:lumOff val="60000"/>
                  </a:srgbClr>
                </a:gs>
                <a:gs pos="14000">
                  <a:srgbClr val="70AD47">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L-1.03.03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Plastics and Other Produced </a:t>
              </a:r>
              <a:r>
                <a:rPr kumimoji="0" lang="en-US" sz="1000" b="0" i="0" u="none" strike="noStrike" kern="0" cap="none" spc="0" normalizeH="0" baseline="0" noProof="0" dirty="0" err="1">
                  <a:ln>
                    <a:noFill/>
                  </a:ln>
                  <a:solidFill>
                    <a:prstClr val="black"/>
                  </a:solidFill>
                  <a:effectLst/>
                  <a:uLnTx/>
                  <a:uFillTx/>
                  <a:latin typeface="Calibri" panose="020F0502020204030204"/>
                  <a:cs typeface="+mn-cs"/>
                </a:rPr>
                <a:t>Mat’ls</a:t>
              </a:r>
              <a:endParaRPr kumimoji="0" lang="en-US" sz="10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92" name="TextBox 191">
              <a:extLst>
                <a:ext uri="{FF2B5EF4-FFF2-40B4-BE49-F238E27FC236}">
                  <a16:creationId xmlns:a16="http://schemas.microsoft.com/office/drawing/2014/main" id="{57DCF72F-DEB9-FF4A-9061-79AF7699CAD5}"/>
                </a:ext>
              </a:extLst>
            </p:cNvPr>
            <p:cNvSpPr txBox="1"/>
            <p:nvPr/>
          </p:nvSpPr>
          <p:spPr>
            <a:xfrm>
              <a:off x="7647072" y="3758208"/>
              <a:ext cx="1143000" cy="533479"/>
            </a:xfrm>
            <a:prstGeom prst="rect">
              <a:avLst/>
            </a:prstGeom>
            <a:gradFill flip="none" rotWithShape="1">
              <a:gsLst>
                <a:gs pos="90000">
                  <a:srgbClr val="BDD7EE"/>
                </a:gs>
                <a:gs pos="57000">
                  <a:srgbClr val="ED7D31">
                    <a:lumMod val="40000"/>
                    <a:lumOff val="60000"/>
                    <a:shade val="67500"/>
                    <a:satMod val="115000"/>
                  </a:srgbClr>
                </a:gs>
                <a:gs pos="0">
                  <a:srgbClr val="ED7D31">
                    <a:lumMod val="40000"/>
                    <a:lumOff val="60000"/>
                    <a:shade val="100000"/>
                    <a:satMod val="115000"/>
                  </a:srgbClr>
                </a:gs>
              </a:gsLst>
              <a:lin ang="10800000" scaled="1"/>
              <a:tileRect/>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L-1.06.02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Detector Production</a:t>
              </a:r>
            </a:p>
          </p:txBody>
        </p:sp>
        <p:sp>
          <p:nvSpPr>
            <p:cNvPr id="193" name="TextBox 192">
              <a:extLst>
                <a:ext uri="{FF2B5EF4-FFF2-40B4-BE49-F238E27FC236}">
                  <a16:creationId xmlns:a16="http://schemas.microsoft.com/office/drawing/2014/main" id="{BCC04CA5-FDA6-ED4E-B341-D9CF5DB7A60F}"/>
                </a:ext>
              </a:extLst>
            </p:cNvPr>
            <p:cNvSpPr txBox="1"/>
            <p:nvPr/>
          </p:nvSpPr>
          <p:spPr>
            <a:xfrm>
              <a:off x="10522070" y="3757544"/>
              <a:ext cx="1143000" cy="533479"/>
            </a:xfrm>
            <a:prstGeom prst="rect">
              <a:avLst/>
            </a:prstGeom>
            <a:gradFill>
              <a:gsLst>
                <a:gs pos="88000">
                  <a:srgbClr val="C4E1B4"/>
                </a:gs>
                <a:gs pos="19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L-1.08.02</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1		</a:t>
              </a:r>
            </a:p>
          </p:txBody>
        </p:sp>
        <p:sp>
          <p:nvSpPr>
            <p:cNvPr id="194" name="TextBox 193">
              <a:extLst>
                <a:ext uri="{FF2B5EF4-FFF2-40B4-BE49-F238E27FC236}">
                  <a16:creationId xmlns:a16="http://schemas.microsoft.com/office/drawing/2014/main" id="{0EBF84FE-630D-3846-B8E9-BB39AD027CCA}"/>
                </a:ext>
              </a:extLst>
            </p:cNvPr>
            <p:cNvSpPr txBox="1"/>
            <p:nvPr/>
          </p:nvSpPr>
          <p:spPr>
            <a:xfrm>
              <a:off x="10522070" y="4427354"/>
              <a:ext cx="1143000" cy="533479"/>
            </a:xfrm>
            <a:prstGeom prst="rect">
              <a:avLst/>
            </a:prstGeom>
            <a:gradFill>
              <a:gsLst>
                <a:gs pos="86000">
                  <a:srgbClr val="C4E1B4"/>
                </a:gs>
                <a:gs pos="14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L-1.08.03</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2		</a:t>
              </a:r>
            </a:p>
          </p:txBody>
        </p:sp>
        <p:sp>
          <p:nvSpPr>
            <p:cNvPr id="195" name="TextBox 194">
              <a:extLst>
                <a:ext uri="{FF2B5EF4-FFF2-40B4-BE49-F238E27FC236}">
                  <a16:creationId xmlns:a16="http://schemas.microsoft.com/office/drawing/2014/main" id="{2E18AD65-0684-8E4A-B388-C00A26659795}"/>
                </a:ext>
              </a:extLst>
            </p:cNvPr>
            <p:cNvSpPr txBox="1"/>
            <p:nvPr/>
          </p:nvSpPr>
          <p:spPr>
            <a:xfrm>
              <a:off x="10522070" y="5103928"/>
              <a:ext cx="1143000" cy="533479"/>
            </a:xfrm>
            <a:prstGeom prst="rect">
              <a:avLst/>
            </a:prstGeom>
            <a:gradFill>
              <a:gsLst>
                <a:gs pos="83000">
                  <a:srgbClr val="C4E1B4"/>
                </a:gs>
                <a:gs pos="17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L-1.08.04</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3		</a:t>
              </a:r>
            </a:p>
          </p:txBody>
        </p:sp>
        <p:sp>
          <p:nvSpPr>
            <p:cNvPr id="196" name="TextBox 195">
              <a:extLst>
                <a:ext uri="{FF2B5EF4-FFF2-40B4-BE49-F238E27FC236}">
                  <a16:creationId xmlns:a16="http://schemas.microsoft.com/office/drawing/2014/main" id="{95CB6D15-4BE3-A34B-A85D-1990111E014E}"/>
                </a:ext>
              </a:extLst>
            </p:cNvPr>
            <p:cNvSpPr txBox="1"/>
            <p:nvPr/>
          </p:nvSpPr>
          <p:spPr>
            <a:xfrm>
              <a:off x="10522070" y="5783048"/>
              <a:ext cx="1143000" cy="533479"/>
            </a:xfrm>
            <a:prstGeom prst="rect">
              <a:avLst/>
            </a:prstGeom>
            <a:gradFill>
              <a:gsLst>
                <a:gs pos="84000">
                  <a:srgbClr val="C4E1B4"/>
                </a:gs>
                <a:gs pos="19000">
                  <a:srgbClr val="5B9BD5">
                    <a:lumMod val="40000"/>
                    <a:lumOff val="60000"/>
                  </a:srgbClr>
                </a:gs>
              </a:gsLst>
              <a:lin ang="0" scaled="1"/>
            </a:gra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L-1.08.05</a:t>
              </a:r>
            </a:p>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Module 4		</a:t>
              </a:r>
            </a:p>
          </p:txBody>
        </p:sp>
      </p:grpSp>
      <p:sp>
        <p:nvSpPr>
          <p:cNvPr id="101" name="Content Placeholder 2">
            <a:extLst>
              <a:ext uri="{FF2B5EF4-FFF2-40B4-BE49-F238E27FC236}">
                <a16:creationId xmlns:a16="http://schemas.microsoft.com/office/drawing/2014/main" id="{D1AA3834-2A1B-4B47-A160-E2FE438E3D05}"/>
              </a:ext>
            </a:extLst>
          </p:cNvPr>
          <p:cNvSpPr txBox="1">
            <a:spLocks/>
          </p:cNvSpPr>
          <p:nvPr/>
        </p:nvSpPr>
        <p:spPr>
          <a:xfrm>
            <a:off x="3532501" y="6332622"/>
            <a:ext cx="4246014" cy="392755"/>
          </a:xfrm>
          <a:prstGeom prst="rect">
            <a:avLst/>
          </a:prstGeom>
          <a:solidFill>
            <a:srgbClr val="F8CBAD"/>
          </a:solidFill>
        </p:spPr>
        <p:txBody>
          <a:bodyPr vert="horz" lIns="91440" tIns="45720" rIns="91440" bIns="45720" rtlCol="0">
            <a:normAutofit/>
          </a:bodyPr>
          <a:lstStyle>
            <a:lvl1pPr marL="228600" indent="-228600" algn="l" defTabSz="914400" rtl="0" eaLnBrk="1" latinLnBrk="0" hangingPunct="1">
              <a:lnSpc>
                <a:spcPct val="100000"/>
              </a:lnSpc>
              <a:spcBef>
                <a:spcPts val="12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00000"/>
              </a:lnSpc>
              <a:spcBef>
                <a:spcPts val="600"/>
              </a:spcBef>
              <a:buFont typeface="System Font Regular"/>
              <a:buChar char="–"/>
              <a:defRPr sz="2200" kern="1200">
                <a:solidFill>
                  <a:schemeClr val="tx1"/>
                </a:solidFill>
                <a:latin typeface="+mj-lt"/>
                <a:ea typeface="+mn-ea"/>
                <a:cs typeface="+mn-cs"/>
              </a:defRPr>
            </a:lvl2pPr>
            <a:lvl3pPr marL="1143000" indent="-2286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800" dirty="0"/>
              <a:t>DOE-SC 413.3b Scope is carefully chosen</a:t>
            </a:r>
          </a:p>
        </p:txBody>
      </p:sp>
      <p:sp>
        <p:nvSpPr>
          <p:cNvPr id="102" name="TextBox 101">
            <a:extLst>
              <a:ext uri="{FF2B5EF4-FFF2-40B4-BE49-F238E27FC236}">
                <a16:creationId xmlns:a16="http://schemas.microsoft.com/office/drawing/2014/main" id="{71FBEEAA-F1D1-FA42-BBBB-6EFC2D6D8775}"/>
              </a:ext>
            </a:extLst>
          </p:cNvPr>
          <p:cNvSpPr txBox="1"/>
          <p:nvPr/>
        </p:nvSpPr>
        <p:spPr>
          <a:xfrm>
            <a:off x="9098284" y="6157482"/>
            <a:ext cx="1143000" cy="533479"/>
          </a:xfrm>
          <a:prstGeom prst="rect">
            <a:avLst/>
          </a:prstGeom>
          <a:solidFill>
            <a:srgbClr val="F8CBAD"/>
          </a:solidFill>
          <a:ln w="19050">
            <a:solidFill>
              <a:sysClr val="windowText" lastClr="000000"/>
            </a:solidFill>
          </a:ln>
        </p:spPr>
        <p:txBody>
          <a:bodyPr wrap="square" rtlCol="0">
            <a:sp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cs typeface="+mn-cs"/>
              </a:rPr>
              <a:t>L-1.07.06</a:t>
            </a:r>
          </a:p>
          <a:p>
            <a:pPr marL="0" marR="0" lvl="0" indent="0" defTabSz="914400" eaLnBrk="1" fontAlgn="auto" latinLnBrk="0" hangingPunct="1">
              <a:lnSpc>
                <a:spcPct val="90000"/>
              </a:lnSpc>
              <a:spcBef>
                <a:spcPts val="200"/>
              </a:spcBef>
              <a:spcAft>
                <a:spcPts val="0"/>
              </a:spcAft>
              <a:buClrTx/>
              <a:buSzTx/>
              <a:buFontTx/>
              <a:buNone/>
              <a:tabLst/>
              <a:defRPr/>
            </a:pPr>
            <a:r>
              <a:rPr lang="en-US" sz="1000" kern="0" dirty="0">
                <a:solidFill>
                  <a:prstClr val="black"/>
                </a:solidFill>
                <a:latin typeface="Calibri" panose="020F0502020204030204"/>
                <a:cs typeface="+mn-cs"/>
              </a:rPr>
              <a:t>Integrated Testing</a:t>
            </a:r>
            <a:r>
              <a:rPr kumimoji="0" lang="en-US" sz="1000" b="0" i="0" u="none" strike="noStrike" kern="0" cap="none" spc="0" normalizeH="0" baseline="0" noProof="0" dirty="0">
                <a:ln>
                  <a:noFill/>
                </a:ln>
                <a:solidFill>
                  <a:prstClr val="black"/>
                </a:solidFill>
                <a:effectLst/>
                <a:uLnTx/>
                <a:uFillTx/>
                <a:latin typeface="Calibri" panose="020F0502020204030204"/>
                <a:cs typeface="+mn-cs"/>
              </a:rPr>
              <a:t>	</a:t>
            </a:r>
          </a:p>
        </p:txBody>
      </p:sp>
      <p:cxnSp>
        <p:nvCxnSpPr>
          <p:cNvPr id="198" name="Straight Connector 197">
            <a:extLst>
              <a:ext uri="{FF2B5EF4-FFF2-40B4-BE49-F238E27FC236}">
                <a16:creationId xmlns:a16="http://schemas.microsoft.com/office/drawing/2014/main" id="{1F0980CD-0758-1F40-9DBD-95F0D72CF61B}"/>
              </a:ext>
            </a:extLst>
          </p:cNvPr>
          <p:cNvCxnSpPr>
            <a:cxnSpLocks/>
          </p:cNvCxnSpPr>
          <p:nvPr/>
        </p:nvCxnSpPr>
        <p:spPr>
          <a:xfrm flipH="1">
            <a:off x="8921513" y="6415994"/>
            <a:ext cx="163764" cy="0"/>
          </a:xfrm>
          <a:prstGeom prst="line">
            <a:avLst/>
          </a:prstGeom>
          <a:noFill/>
          <a:ln w="19050" cap="flat" cmpd="sng" algn="ctr">
            <a:solidFill>
              <a:srgbClr val="4472C4"/>
            </a:solidFill>
            <a:prstDash val="solid"/>
            <a:miter lim="800000"/>
          </a:ln>
          <a:effectLst/>
        </p:spPr>
      </p:cxnSp>
    </p:spTree>
    <p:extLst>
      <p:ext uri="{BB962C8B-B14F-4D97-AF65-F5344CB8AC3E}">
        <p14:creationId xmlns:p14="http://schemas.microsoft.com/office/powerpoint/2010/main" val="37621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AAC4-AC52-D740-B2D0-57EF5B738303}"/>
              </a:ext>
            </a:extLst>
          </p:cNvPr>
          <p:cNvSpPr>
            <a:spLocks noGrp="1"/>
          </p:cNvSpPr>
          <p:nvPr>
            <p:ph type="title"/>
          </p:nvPr>
        </p:nvSpPr>
        <p:spPr/>
        <p:txBody>
          <a:bodyPr>
            <a:noAutofit/>
          </a:bodyPr>
          <a:lstStyle/>
          <a:p>
            <a:r>
              <a:rPr lang="en-US" sz="3600" dirty="0"/>
              <a:t>LEGEND-1000 Project Organization</a:t>
            </a:r>
          </a:p>
        </p:txBody>
      </p:sp>
      <p:sp>
        <p:nvSpPr>
          <p:cNvPr id="6" name="TextBox 5">
            <a:extLst>
              <a:ext uri="{FF2B5EF4-FFF2-40B4-BE49-F238E27FC236}">
                <a16:creationId xmlns:a16="http://schemas.microsoft.com/office/drawing/2014/main" id="{1CCDB12B-A75D-854C-BF82-9F7206486EC1}"/>
              </a:ext>
            </a:extLst>
          </p:cNvPr>
          <p:cNvSpPr txBox="1"/>
          <p:nvPr/>
        </p:nvSpPr>
        <p:spPr>
          <a:xfrm>
            <a:off x="324443" y="6014588"/>
            <a:ext cx="278665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Lucida Grande" panose="020B0600040502020204" pitchFamily="34" charset="0"/>
                <a:ea typeface="+mn-ea"/>
                <a:cs typeface="Lucida Grande" panose="020B0600040502020204" pitchFamily="34" charset="0"/>
              </a:rPr>
              <a:t>Figures 43, 44;  pages 92, 93 </a:t>
            </a:r>
          </a:p>
        </p:txBody>
      </p:sp>
      <p:sp>
        <p:nvSpPr>
          <p:cNvPr id="3" name="Rectangle 2">
            <a:extLst>
              <a:ext uri="{FF2B5EF4-FFF2-40B4-BE49-F238E27FC236}">
                <a16:creationId xmlns:a16="http://schemas.microsoft.com/office/drawing/2014/main" id="{3A5E7E90-3BC5-B24B-AFB7-1A27CF179834}"/>
              </a:ext>
            </a:extLst>
          </p:cNvPr>
          <p:cNvSpPr/>
          <p:nvPr/>
        </p:nvSpPr>
        <p:spPr>
          <a:xfrm>
            <a:off x="1" y="1591740"/>
            <a:ext cx="11963400" cy="431862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DDDAF2C-F42C-5C41-9F27-EA156C5FF535}"/>
              </a:ext>
            </a:extLst>
          </p:cNvPr>
          <p:cNvCxnSpPr>
            <a:cxnSpLocks/>
          </p:cNvCxnSpPr>
          <p:nvPr/>
        </p:nvCxnSpPr>
        <p:spPr>
          <a:xfrm>
            <a:off x="5545667" y="1591739"/>
            <a:ext cx="0" cy="43186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6D0C82A-CA10-F343-85C8-2633F26689DB}"/>
              </a:ext>
            </a:extLst>
          </p:cNvPr>
          <p:cNvPicPr>
            <a:picLocks noChangeAspect="1"/>
          </p:cNvPicPr>
          <p:nvPr/>
        </p:nvPicPr>
        <p:blipFill>
          <a:blip r:embed="rId3"/>
          <a:stretch>
            <a:fillRect/>
          </a:stretch>
        </p:blipFill>
        <p:spPr>
          <a:xfrm>
            <a:off x="74083" y="2142067"/>
            <a:ext cx="5420781" cy="2944282"/>
          </a:xfrm>
          <a:prstGeom prst="rect">
            <a:avLst/>
          </a:prstGeom>
        </p:spPr>
      </p:pic>
      <p:pic>
        <p:nvPicPr>
          <p:cNvPr id="12" name="Picture 11">
            <a:extLst>
              <a:ext uri="{FF2B5EF4-FFF2-40B4-BE49-F238E27FC236}">
                <a16:creationId xmlns:a16="http://schemas.microsoft.com/office/drawing/2014/main" id="{7AB12458-26A1-0346-924D-85828C98F5C2}"/>
              </a:ext>
            </a:extLst>
          </p:cNvPr>
          <p:cNvPicPr>
            <a:picLocks noChangeAspect="1"/>
          </p:cNvPicPr>
          <p:nvPr/>
        </p:nvPicPr>
        <p:blipFill>
          <a:blip r:embed="rId4"/>
          <a:stretch>
            <a:fillRect/>
          </a:stretch>
        </p:blipFill>
        <p:spPr>
          <a:xfrm>
            <a:off x="5596471" y="1652386"/>
            <a:ext cx="6307661" cy="3920264"/>
          </a:xfrm>
          <a:prstGeom prst="rect">
            <a:avLst/>
          </a:prstGeom>
        </p:spPr>
      </p:pic>
      <p:sp>
        <p:nvSpPr>
          <p:cNvPr id="4" name="TextBox 3">
            <a:extLst>
              <a:ext uri="{FF2B5EF4-FFF2-40B4-BE49-F238E27FC236}">
                <a16:creationId xmlns:a16="http://schemas.microsoft.com/office/drawing/2014/main" id="{A32C676A-E4F7-4B41-93E6-B0405D349E58}"/>
              </a:ext>
            </a:extLst>
          </p:cNvPr>
          <p:cNvSpPr txBox="1"/>
          <p:nvPr/>
        </p:nvSpPr>
        <p:spPr>
          <a:xfrm>
            <a:off x="228599" y="1682238"/>
            <a:ext cx="1429559" cy="369332"/>
          </a:xfrm>
          <a:prstGeom prst="rect">
            <a:avLst/>
          </a:prstGeom>
          <a:noFill/>
        </p:spPr>
        <p:txBody>
          <a:bodyPr wrap="none" rtlCol="0">
            <a:spAutoFit/>
          </a:bodyPr>
          <a:lstStyle/>
          <a:p>
            <a:r>
              <a:rPr lang="en-US" b="1" dirty="0">
                <a:latin typeface="+mn-lt"/>
              </a:rPr>
              <a:t>International</a:t>
            </a:r>
          </a:p>
        </p:txBody>
      </p:sp>
      <p:sp>
        <p:nvSpPr>
          <p:cNvPr id="10" name="TextBox 9">
            <a:extLst>
              <a:ext uri="{FF2B5EF4-FFF2-40B4-BE49-F238E27FC236}">
                <a16:creationId xmlns:a16="http://schemas.microsoft.com/office/drawing/2014/main" id="{C83E00BB-0A63-734B-87F9-B6F4B086DBD1}"/>
              </a:ext>
            </a:extLst>
          </p:cNvPr>
          <p:cNvSpPr txBox="1"/>
          <p:nvPr/>
        </p:nvSpPr>
        <p:spPr>
          <a:xfrm>
            <a:off x="5688191" y="1682238"/>
            <a:ext cx="598241" cy="369332"/>
          </a:xfrm>
          <a:prstGeom prst="rect">
            <a:avLst/>
          </a:prstGeom>
          <a:noFill/>
        </p:spPr>
        <p:txBody>
          <a:bodyPr wrap="none" rtlCol="0">
            <a:spAutoFit/>
          </a:bodyPr>
          <a:lstStyle/>
          <a:p>
            <a:r>
              <a:rPr lang="en-US" b="1" dirty="0">
                <a:latin typeface="+mn-lt"/>
              </a:rPr>
              <a:t>DOE</a:t>
            </a:r>
          </a:p>
        </p:txBody>
      </p:sp>
    </p:spTree>
    <p:extLst>
      <p:ext uri="{BB962C8B-B14F-4D97-AF65-F5344CB8AC3E}">
        <p14:creationId xmlns:p14="http://schemas.microsoft.com/office/powerpoint/2010/main" val="1148010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94A-00DE-7547-881C-2C3FF9F86867}"/>
              </a:ext>
            </a:extLst>
          </p:cNvPr>
          <p:cNvSpPr>
            <a:spLocks noGrp="1"/>
          </p:cNvSpPr>
          <p:nvPr>
            <p:ph type="title"/>
          </p:nvPr>
        </p:nvSpPr>
        <p:spPr/>
        <p:txBody>
          <a:bodyPr>
            <a:normAutofit fontScale="90000"/>
          </a:bodyPr>
          <a:lstStyle/>
          <a:p>
            <a:r>
              <a:rPr lang="en-US" dirty="0"/>
              <a:t>International Level-2 and Level-3 Task Leaders</a:t>
            </a:r>
          </a:p>
        </p:txBody>
      </p:sp>
      <p:pic>
        <p:nvPicPr>
          <p:cNvPr id="7" name="Picture 6">
            <a:extLst>
              <a:ext uri="{FF2B5EF4-FFF2-40B4-BE49-F238E27FC236}">
                <a16:creationId xmlns:a16="http://schemas.microsoft.com/office/drawing/2014/main" id="{C171E70C-FA7F-AD4C-82B9-AF6A083989B8}"/>
              </a:ext>
            </a:extLst>
          </p:cNvPr>
          <p:cNvPicPr>
            <a:picLocks noChangeAspect="1"/>
          </p:cNvPicPr>
          <p:nvPr/>
        </p:nvPicPr>
        <p:blipFill rotWithShape="1">
          <a:blip r:embed="rId3"/>
          <a:srcRect l="10662" t="7822" r="6209" b="50000"/>
          <a:stretch/>
        </p:blipFill>
        <p:spPr>
          <a:xfrm>
            <a:off x="1536192" y="845576"/>
            <a:ext cx="9156750" cy="6012424"/>
          </a:xfrm>
          <a:prstGeom prst="rect">
            <a:avLst/>
          </a:prstGeom>
        </p:spPr>
      </p:pic>
      <p:sp>
        <p:nvSpPr>
          <p:cNvPr id="10" name="Rectangle 9">
            <a:extLst>
              <a:ext uri="{FF2B5EF4-FFF2-40B4-BE49-F238E27FC236}">
                <a16:creationId xmlns:a16="http://schemas.microsoft.com/office/drawing/2014/main" id="{281EA6ED-0DFF-AE46-A4CB-F24F51851FBF}"/>
              </a:ext>
            </a:extLst>
          </p:cNvPr>
          <p:cNvSpPr/>
          <p:nvPr/>
        </p:nvSpPr>
        <p:spPr>
          <a:xfrm>
            <a:off x="1609344" y="1719430"/>
            <a:ext cx="2523744" cy="25603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955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2523-0056-904B-9DA6-3C9C8F83A155}"/>
              </a:ext>
            </a:extLst>
          </p:cNvPr>
          <p:cNvSpPr>
            <a:spLocks noGrp="1"/>
          </p:cNvSpPr>
          <p:nvPr>
            <p:ph type="title"/>
          </p:nvPr>
        </p:nvSpPr>
        <p:spPr/>
        <p:txBody>
          <a:bodyPr>
            <a:normAutofit fontScale="90000"/>
          </a:bodyPr>
          <a:lstStyle/>
          <a:p>
            <a:r>
              <a:rPr lang="en-US" dirty="0"/>
              <a:t>LEGEND-1000 R&amp;D</a:t>
            </a:r>
          </a:p>
        </p:txBody>
      </p:sp>
      <p:sp>
        <p:nvSpPr>
          <p:cNvPr id="3" name="Content Placeholder 2">
            <a:extLst>
              <a:ext uri="{FF2B5EF4-FFF2-40B4-BE49-F238E27FC236}">
                <a16:creationId xmlns:a16="http://schemas.microsoft.com/office/drawing/2014/main" id="{DDB61EF1-EC33-2F44-8251-64006BA01058}"/>
              </a:ext>
            </a:extLst>
          </p:cNvPr>
          <p:cNvSpPr>
            <a:spLocks noGrp="1"/>
          </p:cNvSpPr>
          <p:nvPr>
            <p:ph idx="1"/>
          </p:nvPr>
        </p:nvSpPr>
        <p:spPr>
          <a:xfrm>
            <a:off x="387275" y="1345323"/>
            <a:ext cx="11303498" cy="5255629"/>
          </a:xfrm>
        </p:spPr>
        <p:txBody>
          <a:bodyPr/>
          <a:lstStyle/>
          <a:p>
            <a:r>
              <a:rPr lang="en-US" dirty="0"/>
              <a:t>The construction and commissioning of LEGEND-200 is very useful R&amp;D for LEGEND-1000 </a:t>
            </a:r>
          </a:p>
          <a:p>
            <a:pPr lvl="1"/>
            <a:r>
              <a:rPr lang="en-US" dirty="0"/>
              <a:t>Tests and validates many aspects of the LEGEND-1000 design</a:t>
            </a:r>
          </a:p>
          <a:p>
            <a:r>
              <a:rPr lang="en-US" dirty="0"/>
              <a:t>Some examples of other remaining R&amp;D that we are currently pursuing or planning:</a:t>
            </a:r>
          </a:p>
          <a:p>
            <a:pPr lvl="1"/>
            <a:r>
              <a:rPr lang="en-US" dirty="0"/>
              <a:t>Ultra-clean rolling and welding of copper for the reentrant tubes</a:t>
            </a:r>
          </a:p>
          <a:p>
            <a:pPr lvl="2"/>
            <a:r>
              <a:rPr lang="en-US" dirty="0"/>
              <a:t>1 mm thick</a:t>
            </a:r>
          </a:p>
          <a:p>
            <a:pPr lvl="2"/>
            <a:r>
              <a:rPr lang="en-US" dirty="0"/>
              <a:t>Copper is electroformed underground to prevent cosmogenic radioisotopes</a:t>
            </a:r>
          </a:p>
          <a:p>
            <a:pPr lvl="1"/>
            <a:r>
              <a:rPr lang="en-US" dirty="0"/>
              <a:t>Contact-free 3D printing of clean plastic parts</a:t>
            </a:r>
          </a:p>
          <a:p>
            <a:pPr lvl="2"/>
            <a:r>
              <a:rPr lang="en-US" dirty="0"/>
              <a:t>Ideally these would be scintillating plastics</a:t>
            </a:r>
          </a:p>
          <a:p>
            <a:pPr lvl="1"/>
            <a:r>
              <a:rPr lang="en-US" dirty="0"/>
              <a:t>Encapsulation of the detectors </a:t>
            </a:r>
          </a:p>
          <a:p>
            <a:pPr lvl="2"/>
            <a:r>
              <a:rPr lang="en-US" dirty="0"/>
              <a:t>To protect against </a:t>
            </a:r>
            <a:r>
              <a:rPr lang="en-US" baseline="30000" dirty="0"/>
              <a:t>42</a:t>
            </a:r>
            <a:r>
              <a:rPr lang="en-US" dirty="0"/>
              <a:t>K decays should </a:t>
            </a:r>
            <a:r>
              <a:rPr lang="en-US" dirty="0" err="1"/>
              <a:t>UGLAr</a:t>
            </a:r>
            <a:r>
              <a:rPr lang="en-US" dirty="0"/>
              <a:t> be unavailable</a:t>
            </a:r>
          </a:p>
          <a:p>
            <a:pPr lvl="2"/>
            <a:endParaRPr lang="en-US" dirty="0"/>
          </a:p>
        </p:txBody>
      </p:sp>
    </p:spTree>
    <p:extLst>
      <p:ext uri="{BB962C8B-B14F-4D97-AF65-F5344CB8AC3E}">
        <p14:creationId xmlns:p14="http://schemas.microsoft.com/office/powerpoint/2010/main" val="374667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2523-0056-904B-9DA6-3C9C8F83A155}"/>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DDB61EF1-EC33-2F44-8251-64006BA01058}"/>
              </a:ext>
            </a:extLst>
          </p:cNvPr>
          <p:cNvSpPr>
            <a:spLocks noGrp="1"/>
          </p:cNvSpPr>
          <p:nvPr>
            <p:ph idx="1"/>
          </p:nvPr>
        </p:nvSpPr>
        <p:spPr>
          <a:xfrm>
            <a:off x="387275" y="1075765"/>
            <a:ext cx="11303498" cy="5525188"/>
          </a:xfrm>
        </p:spPr>
        <p:txBody>
          <a:bodyPr>
            <a:normAutofit/>
          </a:bodyPr>
          <a:lstStyle/>
          <a:p>
            <a:r>
              <a:rPr lang="en-US" dirty="0"/>
              <a:t>The LEGEND-1000 project</a:t>
            </a:r>
          </a:p>
          <a:p>
            <a:pPr lvl="1"/>
            <a:r>
              <a:rPr lang="en-US" dirty="0"/>
              <a:t>An overview of the LEGEND-1000 experiment</a:t>
            </a:r>
          </a:p>
          <a:p>
            <a:pPr lvl="1"/>
            <a:r>
              <a:rPr lang="en-US" dirty="0"/>
              <a:t>The project; total funding and effort required</a:t>
            </a:r>
          </a:p>
          <a:p>
            <a:pPr lvl="1"/>
            <a:r>
              <a:rPr lang="en-US" dirty="0"/>
              <a:t>DOE component</a:t>
            </a:r>
          </a:p>
          <a:p>
            <a:pPr lvl="1"/>
            <a:r>
              <a:rPr lang="en-US" dirty="0"/>
              <a:t>Non-DOE component</a:t>
            </a:r>
          </a:p>
          <a:p>
            <a:pPr lvl="1"/>
            <a:r>
              <a:rPr lang="en-US" dirty="0"/>
              <a:t>Opportunities</a:t>
            </a:r>
          </a:p>
          <a:p>
            <a:pPr>
              <a:spcBef>
                <a:spcPts val="2400"/>
              </a:spcBef>
            </a:pPr>
            <a:r>
              <a:rPr lang="en-US" dirty="0"/>
              <a:t>Synergies</a:t>
            </a:r>
          </a:p>
          <a:p>
            <a:pPr lvl="1"/>
            <a:r>
              <a:rPr lang="en-US" dirty="0"/>
              <a:t>Novel HPGe detectors</a:t>
            </a:r>
          </a:p>
          <a:p>
            <a:pPr lvl="1"/>
            <a:r>
              <a:rPr lang="en-US" dirty="0"/>
              <a:t>Detector physics and high-precision pulse-shape simulations</a:t>
            </a:r>
          </a:p>
          <a:p>
            <a:pPr lvl="1"/>
            <a:r>
              <a:rPr lang="en-US" dirty="0"/>
              <a:t>Digital pulse-shape analysis</a:t>
            </a:r>
          </a:p>
          <a:p>
            <a:pPr lvl="1"/>
            <a:r>
              <a:rPr lang="en-US" dirty="0"/>
              <a:t>Gamma-ray tracking (AGATA/GRETA) </a:t>
            </a:r>
          </a:p>
          <a:p>
            <a:pPr lvl="1"/>
            <a:r>
              <a:rPr lang="en-US" dirty="0"/>
              <a:t>Low thresholds: Dark Matter and </a:t>
            </a:r>
            <a:r>
              <a:rPr lang="en-US" dirty="0" err="1"/>
              <a:t>CEvNS</a:t>
            </a:r>
            <a:endParaRPr lang="en-US" dirty="0"/>
          </a:p>
        </p:txBody>
      </p:sp>
    </p:spTree>
    <p:extLst>
      <p:ext uri="{BB962C8B-B14F-4D97-AF65-F5344CB8AC3E}">
        <p14:creationId xmlns:p14="http://schemas.microsoft.com/office/powerpoint/2010/main" val="2042825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2523-0056-904B-9DA6-3C9C8F83A155}"/>
              </a:ext>
            </a:extLst>
          </p:cNvPr>
          <p:cNvSpPr>
            <a:spLocks noGrp="1"/>
          </p:cNvSpPr>
          <p:nvPr>
            <p:ph type="title"/>
          </p:nvPr>
        </p:nvSpPr>
        <p:spPr/>
        <p:txBody>
          <a:bodyPr>
            <a:normAutofit fontScale="90000"/>
          </a:bodyPr>
          <a:lstStyle/>
          <a:p>
            <a:r>
              <a:rPr lang="en-US" dirty="0"/>
              <a:t>UK Opportunities</a:t>
            </a:r>
          </a:p>
        </p:txBody>
      </p:sp>
      <p:sp>
        <p:nvSpPr>
          <p:cNvPr id="3" name="Content Placeholder 2">
            <a:extLst>
              <a:ext uri="{FF2B5EF4-FFF2-40B4-BE49-F238E27FC236}">
                <a16:creationId xmlns:a16="http://schemas.microsoft.com/office/drawing/2014/main" id="{DDB61EF1-EC33-2F44-8251-64006BA01058}"/>
              </a:ext>
            </a:extLst>
          </p:cNvPr>
          <p:cNvSpPr>
            <a:spLocks noGrp="1"/>
          </p:cNvSpPr>
          <p:nvPr>
            <p:ph idx="1"/>
          </p:nvPr>
        </p:nvSpPr>
        <p:spPr>
          <a:xfrm>
            <a:off x="387275" y="1075765"/>
            <a:ext cx="11303498" cy="5525188"/>
          </a:xfrm>
        </p:spPr>
        <p:txBody>
          <a:bodyPr/>
          <a:lstStyle/>
          <a:p>
            <a:r>
              <a:rPr lang="en-US" dirty="0"/>
              <a:t>The search for 0</a:t>
            </a:r>
            <a:r>
              <a:rPr lang="el-GR" dirty="0"/>
              <a:t>νββ </a:t>
            </a:r>
            <a:r>
              <a:rPr lang="en-US" dirty="0"/>
              <a:t>decay is one of the most compelling and exciting challenges in all of contemporary physics</a:t>
            </a:r>
          </a:p>
          <a:p>
            <a:pPr lvl="1"/>
            <a:r>
              <a:rPr lang="en-US" dirty="0"/>
              <a:t>The discovery of </a:t>
            </a:r>
            <a:r>
              <a:rPr lang="el-GR" dirty="0"/>
              <a:t>0νββ</a:t>
            </a:r>
            <a:r>
              <a:rPr lang="en-US" dirty="0"/>
              <a:t> decay would dramatically revise our foundational </a:t>
            </a:r>
            <a:br>
              <a:rPr lang="en-US" dirty="0"/>
            </a:br>
            <a:r>
              <a:rPr lang="en-US" dirty="0"/>
              <a:t>understanding of physics and the cosmos</a:t>
            </a:r>
            <a:endParaRPr lang="en-US" sz="1800" dirty="0"/>
          </a:p>
          <a:p>
            <a:r>
              <a:rPr lang="en-US" dirty="0"/>
              <a:t>We are convinced that LEGEND-1000 is the experiment best positioned to make an unambiguous discovery</a:t>
            </a:r>
          </a:p>
          <a:p>
            <a:r>
              <a:rPr lang="en-US" dirty="0"/>
              <a:t>There are many exciting opportunities for UK scientists to get involved and contribute to very interesting and manageable aspects of the experiment</a:t>
            </a:r>
          </a:p>
        </p:txBody>
      </p:sp>
    </p:spTree>
    <p:extLst>
      <p:ext uri="{BB962C8B-B14F-4D97-AF65-F5344CB8AC3E}">
        <p14:creationId xmlns:p14="http://schemas.microsoft.com/office/powerpoint/2010/main" val="192303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325-2CB3-D544-89E7-1C95A88E9BB3}"/>
              </a:ext>
            </a:extLst>
          </p:cNvPr>
          <p:cNvSpPr>
            <a:spLocks noGrp="1"/>
          </p:cNvSpPr>
          <p:nvPr>
            <p:ph type="title"/>
          </p:nvPr>
        </p:nvSpPr>
        <p:spPr/>
        <p:txBody>
          <a:bodyPr>
            <a:normAutofit fontScale="90000"/>
          </a:bodyPr>
          <a:lstStyle/>
          <a:p>
            <a:r>
              <a:rPr lang="en-US" dirty="0"/>
              <a:t>The LEGEND-1000 Discovery Sensitivity</a:t>
            </a:r>
          </a:p>
        </p:txBody>
      </p:sp>
      <p:sp>
        <p:nvSpPr>
          <p:cNvPr id="4" name="Content Placeholder 2">
            <a:extLst>
              <a:ext uri="{FF2B5EF4-FFF2-40B4-BE49-F238E27FC236}">
                <a16:creationId xmlns:a16="http://schemas.microsoft.com/office/drawing/2014/main" id="{ACC697C6-CDA9-7042-A066-A8A3D3D52810}"/>
              </a:ext>
            </a:extLst>
          </p:cNvPr>
          <p:cNvSpPr>
            <a:spLocks noGrp="1"/>
          </p:cNvSpPr>
          <p:nvPr>
            <p:ph idx="1"/>
          </p:nvPr>
        </p:nvSpPr>
        <p:spPr>
          <a:prstGeom prst="rect">
            <a:avLst/>
          </a:prstGeom>
        </p:spPr>
        <p:txBody>
          <a:bodyPr/>
          <a:lstStyle/>
          <a:p>
            <a:pPr marL="0" indent="0">
              <a:buNone/>
            </a:pPr>
            <a:r>
              <a:rPr lang="en-US" sz="2200" i="1" dirty="0"/>
              <a:t>“The collaboration aims to develop a phased, </a:t>
            </a:r>
            <a:r>
              <a:rPr lang="en-US" sz="2200" i="1" baseline="30000" dirty="0"/>
              <a:t>76</a:t>
            </a:r>
            <a:r>
              <a:rPr lang="en-US" sz="2200" i="1" dirty="0"/>
              <a:t>Ge-based double-beta decay experimental program with </a:t>
            </a:r>
            <a:r>
              <a:rPr lang="en-US" sz="2200" i="1" u="sng" dirty="0"/>
              <a:t>discovery potential </a:t>
            </a:r>
            <a:r>
              <a:rPr lang="en-US" sz="2200" i="1" dirty="0"/>
              <a:t>at a half-life beyond 10</a:t>
            </a:r>
            <a:r>
              <a:rPr lang="en-US" sz="2200" i="1" baseline="30000" dirty="0"/>
              <a:t>28</a:t>
            </a:r>
            <a:r>
              <a:rPr lang="en-US" sz="2200" i="1" dirty="0"/>
              <a:t> years...”</a:t>
            </a:r>
          </a:p>
          <a:p>
            <a:pPr>
              <a:spcBef>
                <a:spcPts val="1200"/>
              </a:spcBef>
            </a:pPr>
            <a:r>
              <a:rPr lang="en-US" sz="2200" dirty="0"/>
              <a:t>What is required for a discovery of </a:t>
            </a:r>
            <a:r>
              <a:rPr lang="el-GR" sz="2200" dirty="0"/>
              <a:t>0νββ </a:t>
            </a:r>
            <a:r>
              <a:rPr lang="en-US" sz="2200" dirty="0"/>
              <a:t>decay at a half-life of 10</a:t>
            </a:r>
            <a:r>
              <a:rPr lang="en-US" sz="2200" baseline="30000" dirty="0"/>
              <a:t>28</a:t>
            </a:r>
            <a:r>
              <a:rPr lang="en-US" sz="2200" dirty="0"/>
              <a:t> years?</a:t>
            </a:r>
          </a:p>
          <a:p>
            <a:pPr>
              <a:spcBef>
                <a:spcPts val="1200"/>
              </a:spcBef>
            </a:pPr>
            <a:r>
              <a:rPr lang="en-US" sz="2200" dirty="0"/>
              <a:t>This is less than one decay per year per ton of material</a:t>
            </a:r>
          </a:p>
          <a:p>
            <a:pPr lvl="1"/>
            <a:r>
              <a:rPr lang="en-US" sz="2000" dirty="0"/>
              <a:t>Need 10 ton-years of data to get a few counts</a:t>
            </a:r>
          </a:p>
          <a:p>
            <a:pPr lvl="1"/>
            <a:r>
              <a:rPr lang="en-US" sz="2000" dirty="0"/>
              <a:t>Need a good signal-to-background ratio </a:t>
            </a:r>
            <a:br>
              <a:rPr lang="en-US" sz="2000" dirty="0"/>
            </a:br>
            <a:r>
              <a:rPr lang="en-US" sz="2000" dirty="0"/>
              <a:t>to get statistical significance</a:t>
            </a:r>
          </a:p>
          <a:p>
            <a:pPr lvl="2">
              <a:spcBef>
                <a:spcPts val="1200"/>
              </a:spcBef>
            </a:pPr>
            <a:r>
              <a:rPr lang="en-US" dirty="0"/>
              <a:t>A very low </a:t>
            </a:r>
            <a:r>
              <a:rPr lang="en-US" b="1" dirty="0"/>
              <a:t>background event rate</a:t>
            </a:r>
          </a:p>
          <a:p>
            <a:pPr lvl="2">
              <a:spcBef>
                <a:spcPts val="1200"/>
              </a:spcBef>
            </a:pPr>
            <a:r>
              <a:rPr lang="en-US" dirty="0"/>
              <a:t>The best possible </a:t>
            </a:r>
            <a:r>
              <a:rPr lang="en-US" b="1" dirty="0"/>
              <a:t>energy resolution</a:t>
            </a:r>
          </a:p>
          <a:p>
            <a:pPr marL="0" indent="0">
              <a:spcBef>
                <a:spcPts val="1200"/>
              </a:spcBef>
              <a:buNone/>
            </a:pPr>
            <a:endParaRPr lang="en-US" sz="2000" dirty="0"/>
          </a:p>
        </p:txBody>
      </p:sp>
      <p:pic>
        <p:nvPicPr>
          <p:cNvPr id="1026" name="Picture 2">
            <a:extLst>
              <a:ext uri="{FF2B5EF4-FFF2-40B4-BE49-F238E27FC236}">
                <a16:creationId xmlns:a16="http://schemas.microsoft.com/office/drawing/2014/main" id="{9954263B-4C30-674D-AC93-564E8FE706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54537" y="3900781"/>
            <a:ext cx="5191992" cy="2566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03ACDB-823A-B74B-AB31-B3C6A87D7EC1}"/>
              </a:ext>
            </a:extLst>
          </p:cNvPr>
          <p:cNvSpPr/>
          <p:nvPr/>
        </p:nvSpPr>
        <p:spPr>
          <a:xfrm>
            <a:off x="9565233" y="4663763"/>
            <a:ext cx="1849184" cy="338554"/>
          </a:xfrm>
          <a:prstGeom prst="rect">
            <a:avLst/>
          </a:prstGeom>
        </p:spPr>
        <p:txBody>
          <a:bodyPr wrap="square">
            <a:spAutoFit/>
          </a:bodyPr>
          <a:lstStyle/>
          <a:p>
            <a:pPr algn="ctr">
              <a:spcBef>
                <a:spcPts val="0"/>
              </a:spcBef>
              <a:spcAft>
                <a:spcPts val="0"/>
              </a:spcAft>
            </a:pPr>
            <a:r>
              <a:rPr lang="el-GR" sz="1600" dirty="0">
                <a:solidFill>
                  <a:srgbClr val="FF0000"/>
                </a:solidFill>
                <a:latin typeface="+mn-lt"/>
              </a:rPr>
              <a:t>0νββ (</a:t>
            </a:r>
            <a:r>
              <a:rPr lang="en-US" sz="1600" dirty="0">
                <a:solidFill>
                  <a:srgbClr val="FF0000"/>
                </a:solidFill>
                <a:latin typeface="+mn-lt"/>
              </a:rPr>
              <a:t>T</a:t>
            </a:r>
            <a:r>
              <a:rPr lang="en-US" sz="1600" baseline="-25000" dirty="0">
                <a:solidFill>
                  <a:srgbClr val="FF0000"/>
                </a:solidFill>
                <a:latin typeface="+mn-lt"/>
              </a:rPr>
              <a:t>1/2</a:t>
            </a:r>
            <a:r>
              <a:rPr lang="en-US" sz="1600" dirty="0">
                <a:solidFill>
                  <a:srgbClr val="FF0000"/>
                </a:solidFill>
                <a:latin typeface="+mn-lt"/>
              </a:rPr>
              <a:t> = 10</a:t>
            </a:r>
            <a:r>
              <a:rPr lang="en-US" sz="1600" baseline="30000" dirty="0">
                <a:solidFill>
                  <a:srgbClr val="FF0000"/>
                </a:solidFill>
                <a:latin typeface="+mn-lt"/>
              </a:rPr>
              <a:t>28</a:t>
            </a:r>
            <a:r>
              <a:rPr lang="en-US" sz="1600" dirty="0">
                <a:solidFill>
                  <a:srgbClr val="FF0000"/>
                </a:solidFill>
                <a:latin typeface="+mn-lt"/>
              </a:rPr>
              <a:t> </a:t>
            </a:r>
            <a:r>
              <a:rPr lang="en-US" sz="1600" dirty="0" err="1">
                <a:solidFill>
                  <a:srgbClr val="FF0000"/>
                </a:solidFill>
                <a:latin typeface="+mn-lt"/>
              </a:rPr>
              <a:t>yr</a:t>
            </a:r>
            <a:r>
              <a:rPr lang="en-US" sz="1600" dirty="0">
                <a:solidFill>
                  <a:srgbClr val="FF0000"/>
                </a:solidFill>
                <a:latin typeface="+mn-lt"/>
              </a:rPr>
              <a:t>)</a:t>
            </a:r>
            <a:endParaRPr lang="en-US" sz="1600" dirty="0">
              <a:latin typeface="+mn-lt"/>
            </a:endParaRPr>
          </a:p>
        </p:txBody>
      </p:sp>
      <p:sp>
        <p:nvSpPr>
          <p:cNvPr id="5" name="TextBox 4">
            <a:extLst>
              <a:ext uri="{FF2B5EF4-FFF2-40B4-BE49-F238E27FC236}">
                <a16:creationId xmlns:a16="http://schemas.microsoft.com/office/drawing/2014/main" id="{7C9449B0-1C8C-CB45-9661-E4B7C5F14544}"/>
              </a:ext>
            </a:extLst>
          </p:cNvPr>
          <p:cNvSpPr txBox="1"/>
          <p:nvPr/>
        </p:nvSpPr>
        <p:spPr>
          <a:xfrm>
            <a:off x="10466396" y="6274766"/>
            <a:ext cx="1229824" cy="307777"/>
          </a:xfrm>
          <a:prstGeom prst="rect">
            <a:avLst/>
          </a:prstGeom>
          <a:solidFill>
            <a:schemeClr val="bg1"/>
          </a:solidFill>
        </p:spPr>
        <p:txBody>
          <a:bodyPr wrap="none" rtlCol="0">
            <a:spAutoFit/>
          </a:bodyPr>
          <a:lstStyle/>
          <a:p>
            <a:pPr algn="l">
              <a:spcBef>
                <a:spcPts val="0"/>
              </a:spcBef>
            </a:pPr>
            <a:r>
              <a:rPr lang="en-US" sz="1400" dirty="0">
                <a:latin typeface="Arial" panose="020B0604020202020204" pitchFamily="34" charset="0"/>
                <a:cs typeface="Arial" panose="020B0604020202020204" pitchFamily="34" charset="0"/>
              </a:rPr>
              <a:t>Energy (keV)</a:t>
            </a:r>
          </a:p>
        </p:txBody>
      </p:sp>
      <p:sp>
        <p:nvSpPr>
          <p:cNvPr id="8" name="TextBox 7">
            <a:extLst>
              <a:ext uri="{FF2B5EF4-FFF2-40B4-BE49-F238E27FC236}">
                <a16:creationId xmlns:a16="http://schemas.microsoft.com/office/drawing/2014/main" id="{3E2683BB-C21C-3F4E-9EAA-CB68CDC1514E}"/>
              </a:ext>
            </a:extLst>
          </p:cNvPr>
          <p:cNvSpPr txBox="1"/>
          <p:nvPr/>
        </p:nvSpPr>
        <p:spPr>
          <a:xfrm rot="16200000">
            <a:off x="5797086" y="4425405"/>
            <a:ext cx="1418978" cy="307777"/>
          </a:xfrm>
          <a:prstGeom prst="rect">
            <a:avLst/>
          </a:prstGeom>
          <a:solidFill>
            <a:schemeClr val="bg1"/>
          </a:solidFill>
        </p:spPr>
        <p:txBody>
          <a:bodyPr wrap="none" rtlCol="0">
            <a:spAutoFit/>
          </a:bodyPr>
          <a:lstStyle/>
          <a:p>
            <a:pPr algn="l">
              <a:spcBef>
                <a:spcPts val="0"/>
              </a:spcBef>
            </a:pPr>
            <a:r>
              <a:rPr lang="en-US" sz="1400" dirty="0">
                <a:latin typeface="Arial" panose="020B0604020202020204" pitchFamily="34" charset="0"/>
                <a:cs typeface="Arial" panose="020B0604020202020204" pitchFamily="34" charset="0"/>
              </a:rPr>
              <a:t>Counts per keV</a:t>
            </a:r>
          </a:p>
        </p:txBody>
      </p:sp>
      <p:sp>
        <p:nvSpPr>
          <p:cNvPr id="9" name="TextBox 8">
            <a:extLst>
              <a:ext uri="{FF2B5EF4-FFF2-40B4-BE49-F238E27FC236}">
                <a16:creationId xmlns:a16="http://schemas.microsoft.com/office/drawing/2014/main" id="{BE4F6434-83BD-D34B-B126-0BCF1F1406AD}"/>
              </a:ext>
            </a:extLst>
          </p:cNvPr>
          <p:cNvSpPr txBox="1"/>
          <p:nvPr/>
        </p:nvSpPr>
        <p:spPr>
          <a:xfrm>
            <a:off x="6840851" y="3383266"/>
            <a:ext cx="4419363" cy="646331"/>
          </a:xfrm>
          <a:prstGeom prst="rect">
            <a:avLst/>
          </a:prstGeom>
          <a:noFill/>
        </p:spPr>
        <p:txBody>
          <a:bodyPr wrap="square" rtlCol="0">
            <a:spAutoFit/>
          </a:bodyPr>
          <a:lstStyle/>
          <a:p>
            <a:pPr algn="ctr">
              <a:spcBef>
                <a:spcPts val="600"/>
              </a:spcBef>
            </a:pPr>
            <a:r>
              <a:rPr lang="en-US" dirty="0">
                <a:latin typeface="+mj-lt"/>
                <a:cs typeface="Lucida Grande" panose="020B0600040502020204" pitchFamily="34" charset="0"/>
              </a:rPr>
              <a:t>Simulated example spectrum, after cuts, </a:t>
            </a:r>
            <a:br>
              <a:rPr lang="en-US" dirty="0">
                <a:latin typeface="+mj-lt"/>
                <a:cs typeface="Lucida Grande" panose="020B0600040502020204" pitchFamily="34" charset="0"/>
              </a:rPr>
            </a:br>
            <a:r>
              <a:rPr lang="en-US" dirty="0">
                <a:latin typeface="+mj-lt"/>
                <a:cs typeface="Lucida Grande" panose="020B0600040502020204" pitchFamily="34" charset="0"/>
              </a:rPr>
              <a:t>from 10 years of data</a:t>
            </a:r>
          </a:p>
        </p:txBody>
      </p:sp>
    </p:spTree>
    <p:extLst>
      <p:ext uri="{BB962C8B-B14F-4D97-AF65-F5344CB8AC3E}">
        <p14:creationId xmlns:p14="http://schemas.microsoft.com/office/powerpoint/2010/main" val="195124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98A5FEE-DD90-BA47-B934-175F24BAC5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3971"/>
          <a:stretch/>
        </p:blipFill>
        <p:spPr>
          <a:xfrm>
            <a:off x="7226150" y="2395212"/>
            <a:ext cx="4640909" cy="4462788"/>
          </a:xfrm>
          <a:prstGeom prst="rect">
            <a:avLst/>
          </a:prstGeom>
        </p:spPr>
      </p:pic>
      <p:pic>
        <p:nvPicPr>
          <p:cNvPr id="8" name="Grafik 7">
            <a:extLst>
              <a:ext uri="{FF2B5EF4-FFF2-40B4-BE49-F238E27FC236}">
                <a16:creationId xmlns:a16="http://schemas.microsoft.com/office/drawing/2014/main" id="{4DF5D6A6-2EA0-4F4F-A973-DB8A43DC5D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628" r="27947"/>
          <a:stretch/>
        </p:blipFill>
        <p:spPr>
          <a:xfrm>
            <a:off x="4448364" y="2395212"/>
            <a:ext cx="2059388" cy="4462788"/>
          </a:xfrm>
          <a:prstGeom prst="rect">
            <a:avLst/>
          </a:prstGeom>
        </p:spPr>
      </p:pic>
      <p:pic>
        <p:nvPicPr>
          <p:cNvPr id="11" name="Grafik 10">
            <a:extLst>
              <a:ext uri="{FF2B5EF4-FFF2-40B4-BE49-F238E27FC236}">
                <a16:creationId xmlns:a16="http://schemas.microsoft.com/office/drawing/2014/main" id="{EAE0C64A-D7F9-5947-BB2A-B7230A1DDA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469" t="10247" r="4130" b="14253"/>
          <a:stretch/>
        </p:blipFill>
        <p:spPr>
          <a:xfrm>
            <a:off x="1155132" y="3061191"/>
            <a:ext cx="1956022" cy="3369366"/>
          </a:xfrm>
          <a:prstGeom prst="rect">
            <a:avLst/>
          </a:prstGeom>
        </p:spPr>
      </p:pic>
      <p:sp>
        <p:nvSpPr>
          <p:cNvPr id="5" name="Title 4">
            <a:extLst>
              <a:ext uri="{FF2B5EF4-FFF2-40B4-BE49-F238E27FC236}">
                <a16:creationId xmlns:a16="http://schemas.microsoft.com/office/drawing/2014/main" id="{81157509-7CC1-DF43-883A-F5729674C456}"/>
              </a:ext>
            </a:extLst>
          </p:cNvPr>
          <p:cNvSpPr>
            <a:spLocks noGrp="1"/>
          </p:cNvSpPr>
          <p:nvPr>
            <p:ph type="title"/>
          </p:nvPr>
        </p:nvSpPr>
        <p:spPr/>
        <p:txBody>
          <a:bodyPr>
            <a:noAutofit/>
          </a:bodyPr>
          <a:lstStyle/>
          <a:p>
            <a:r>
              <a:rPr lang="en-US" sz="3600" dirty="0"/>
              <a:t>The LEGEND-1000 Experiment: Overview</a:t>
            </a:r>
          </a:p>
        </p:txBody>
      </p:sp>
      <p:sp>
        <p:nvSpPr>
          <p:cNvPr id="10" name="Inhaltsplatzhalter 2">
            <a:extLst>
              <a:ext uri="{FF2B5EF4-FFF2-40B4-BE49-F238E27FC236}">
                <a16:creationId xmlns:a16="http://schemas.microsoft.com/office/drawing/2014/main" id="{7248AAFF-9C45-F741-8D44-C47C6DDE7C2C}"/>
              </a:ext>
            </a:extLst>
          </p:cNvPr>
          <p:cNvSpPr>
            <a:spLocks noGrp="1"/>
          </p:cNvSpPr>
          <p:nvPr>
            <p:ph idx="1"/>
          </p:nvPr>
        </p:nvSpPr>
        <p:spPr>
          <a:xfrm>
            <a:off x="238574" y="814408"/>
            <a:ext cx="7459181" cy="2276661"/>
          </a:xfrm>
        </p:spPr>
        <p:txBody>
          <a:bodyPr>
            <a:normAutofit/>
          </a:bodyPr>
          <a:lstStyle/>
          <a:p>
            <a:pPr marL="0" indent="0">
              <a:spcBef>
                <a:spcPts val="600"/>
              </a:spcBef>
              <a:buNone/>
            </a:pPr>
            <a:r>
              <a:rPr lang="en-US" dirty="0"/>
              <a:t>1000 kg of enriched Ge detectors  (92% </a:t>
            </a:r>
            <a:r>
              <a:rPr lang="en-US" baseline="30000" dirty="0"/>
              <a:t>76</a:t>
            </a:r>
            <a:r>
              <a:rPr lang="en-US" dirty="0"/>
              <a:t>Ge)</a:t>
            </a:r>
          </a:p>
          <a:p>
            <a:pPr>
              <a:spcBef>
                <a:spcPts val="1800"/>
              </a:spcBef>
            </a:pPr>
            <a:r>
              <a:rPr lang="en-US" sz="1800" dirty="0">
                <a:solidFill>
                  <a:prstClr val="black"/>
                </a:solidFill>
                <a:cs typeface="Arial" charset="0"/>
              </a:rPr>
              <a:t>2.6 kg average mass</a:t>
            </a:r>
          </a:p>
          <a:p>
            <a:pPr>
              <a:spcBef>
                <a:spcPts val="600"/>
              </a:spcBef>
            </a:pPr>
            <a:r>
              <a:rPr lang="en-US" sz="1800" dirty="0">
                <a:solidFill>
                  <a:prstClr val="black"/>
                </a:solidFill>
                <a:cs typeface="Arial" charset="0"/>
              </a:rPr>
              <a:t>Mounted in “strings” using components </a:t>
            </a:r>
            <a:br>
              <a:rPr lang="en-US" sz="1800" dirty="0">
                <a:solidFill>
                  <a:prstClr val="black"/>
                </a:solidFill>
                <a:cs typeface="Arial" charset="0"/>
              </a:rPr>
            </a:br>
            <a:r>
              <a:rPr lang="en-US" sz="1800" dirty="0">
                <a:solidFill>
                  <a:prstClr val="black"/>
                </a:solidFill>
                <a:cs typeface="Arial" charset="0"/>
              </a:rPr>
              <a:t>made from electro-formed Cu and </a:t>
            </a:r>
            <a:br>
              <a:rPr lang="en-US" sz="1800" dirty="0">
                <a:solidFill>
                  <a:prstClr val="black"/>
                </a:solidFill>
                <a:cs typeface="Arial" charset="0"/>
              </a:rPr>
            </a:br>
            <a:r>
              <a:rPr lang="en-US" sz="1800" dirty="0">
                <a:solidFill>
                  <a:prstClr val="black"/>
                </a:solidFill>
                <a:cs typeface="Arial" charset="0"/>
              </a:rPr>
              <a:t>scintillating plastic, PEN</a:t>
            </a:r>
          </a:p>
          <a:p>
            <a:pPr marL="0" indent="0">
              <a:spcBef>
                <a:spcPts val="600"/>
              </a:spcBef>
              <a:buNone/>
            </a:pPr>
            <a:endParaRPr lang="en-US" dirty="0"/>
          </a:p>
        </p:txBody>
      </p:sp>
      <p:sp>
        <p:nvSpPr>
          <p:cNvPr id="12" name="Textfeld 29">
            <a:extLst>
              <a:ext uri="{FF2B5EF4-FFF2-40B4-BE49-F238E27FC236}">
                <a16:creationId xmlns:a16="http://schemas.microsoft.com/office/drawing/2014/main" id="{C61C59B5-BD8B-B54A-ACDE-2957A2556E0C}"/>
              </a:ext>
            </a:extLst>
          </p:cNvPr>
          <p:cNvSpPr txBox="1"/>
          <p:nvPr/>
        </p:nvSpPr>
        <p:spPr>
          <a:xfrm>
            <a:off x="7843073" y="1262267"/>
            <a:ext cx="4110354" cy="1025922"/>
          </a:xfrm>
          <a:prstGeom prst="rect">
            <a:avLst/>
          </a:prstGeom>
          <a:noFill/>
        </p:spPr>
        <p:txBody>
          <a:bodyPr wrap="square" rtlCol="0">
            <a:spAutoFit/>
          </a:bodyPr>
          <a:lstStyle/>
          <a:p>
            <a:pPr marL="285750" lvl="0" indent="-285750">
              <a:spcBef>
                <a:spcPts val="400"/>
              </a:spcBef>
              <a:buFont typeface="Arial" panose="020B0604020202020204" pitchFamily="34" charset="0"/>
              <a:buChar char="•"/>
              <a:defRPr/>
            </a:pPr>
            <a:r>
              <a:rPr lang="en-US" dirty="0">
                <a:latin typeface="Calibri Light" panose="020F0302020204030204"/>
              </a:rPr>
              <a:t>Underground-sourced LAr active shield</a:t>
            </a:r>
          </a:p>
          <a:p>
            <a:pPr marL="285750" lvl="0" indent="-285750">
              <a:spcBef>
                <a:spcPts val="400"/>
              </a:spcBef>
              <a:buFont typeface="Arial" panose="020B0604020202020204" pitchFamily="34" charset="0"/>
              <a:buChar char="•"/>
              <a:defRPr/>
            </a:pPr>
            <a:r>
              <a:rPr kumimoji="0" lang="en-US" sz="1800" i="0" u="none" strike="noStrike" kern="1200" cap="none" spc="0" normalizeH="0" baseline="0" noProof="0" dirty="0">
                <a:ln>
                  <a:noFill/>
                </a:ln>
                <a:solidFill>
                  <a:prstClr val="black"/>
                </a:solidFill>
                <a:effectLst/>
                <a:uLnTx/>
                <a:uFillTx/>
                <a:latin typeface="Calibri Light" panose="020F0302020204030204"/>
                <a:ea typeface="+mn-ea"/>
                <a:cs typeface="Arial" charset="0"/>
              </a:rPr>
              <a:t>Dual fiber-curtain LAr instrumentation  </a:t>
            </a:r>
          </a:p>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800" i="0" u="none" strike="noStrike" kern="1200" cap="none" spc="0" normalizeH="0" baseline="0" noProof="0" dirty="0" err="1">
                <a:ln>
                  <a:noFill/>
                </a:ln>
                <a:effectLst/>
                <a:uLnTx/>
                <a:uFillTx/>
                <a:latin typeface="Calibri Light" panose="020F0302020204030204"/>
                <a:ea typeface="+mn-ea"/>
                <a:cs typeface="Arial" charset="0"/>
              </a:rPr>
              <a:t>EFCu</a:t>
            </a:r>
            <a:r>
              <a:rPr kumimoji="0" lang="en-US" sz="1800" i="0" u="none" strike="noStrike" kern="1200" cap="none" spc="0" normalizeH="0" baseline="0" noProof="0" dirty="0">
                <a:ln>
                  <a:noFill/>
                </a:ln>
                <a:effectLst/>
                <a:uLnTx/>
                <a:uFillTx/>
                <a:latin typeface="Calibri Light" panose="020F0302020204030204"/>
                <a:ea typeface="+mn-ea"/>
                <a:cs typeface="Arial" charset="0"/>
              </a:rPr>
              <a:t> Reentrant tubes</a:t>
            </a:r>
          </a:p>
        </p:txBody>
      </p:sp>
      <p:sp>
        <p:nvSpPr>
          <p:cNvPr id="13" name="Textfeld 29">
            <a:extLst>
              <a:ext uri="{FF2B5EF4-FFF2-40B4-BE49-F238E27FC236}">
                <a16:creationId xmlns:a16="http://schemas.microsoft.com/office/drawing/2014/main" id="{8AA936A8-26F6-3C4B-87E6-6578DCBE2B95}"/>
              </a:ext>
            </a:extLst>
          </p:cNvPr>
          <p:cNvSpPr txBox="1"/>
          <p:nvPr/>
        </p:nvSpPr>
        <p:spPr>
          <a:xfrm>
            <a:off x="4615028" y="1439680"/>
            <a:ext cx="3168410" cy="69762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Light" panose="020F0302020204030204"/>
                <a:ea typeface="+mn-ea"/>
                <a:cs typeface="Arial" charset="0"/>
              </a:rPr>
              <a:t>Arranged in 4 modules </a:t>
            </a:r>
          </a:p>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Light" panose="020F0302020204030204"/>
                <a:ea typeface="+mn-ea"/>
                <a:cs typeface="Arial" charset="0"/>
              </a:rPr>
              <a:t>~100 detectors </a:t>
            </a:r>
            <a:r>
              <a:rPr lang="en-US" dirty="0">
                <a:solidFill>
                  <a:prstClr val="black"/>
                </a:solidFill>
                <a:latin typeface="Calibri Light" panose="020F0302020204030204"/>
              </a:rPr>
              <a:t>per</a:t>
            </a:r>
            <a:r>
              <a:rPr kumimoji="0" lang="en-US" sz="1800" i="0" u="none" strike="noStrike" kern="1200" cap="none" spc="0" normalizeH="0" baseline="0" noProof="0" dirty="0">
                <a:ln>
                  <a:noFill/>
                </a:ln>
                <a:solidFill>
                  <a:prstClr val="black"/>
                </a:solidFill>
                <a:effectLst/>
                <a:uLnTx/>
                <a:uFillTx/>
                <a:latin typeface="Calibri Light" panose="020F0302020204030204"/>
                <a:ea typeface="+mn-ea"/>
                <a:cs typeface="Arial" charset="0"/>
              </a:rPr>
              <a:t> module</a:t>
            </a:r>
          </a:p>
        </p:txBody>
      </p:sp>
    </p:spTree>
    <p:extLst>
      <p:ext uri="{BB962C8B-B14F-4D97-AF65-F5344CB8AC3E}">
        <p14:creationId xmlns:p14="http://schemas.microsoft.com/office/powerpoint/2010/main" val="250854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5E280-EA3B-B344-810E-EF715A533C41}"/>
              </a:ext>
            </a:extLst>
          </p:cNvPr>
          <p:cNvSpPr>
            <a:spLocks noGrp="1"/>
          </p:cNvSpPr>
          <p:nvPr>
            <p:ph type="title"/>
          </p:nvPr>
        </p:nvSpPr>
        <p:spPr/>
        <p:txBody>
          <a:bodyPr>
            <a:noAutofit/>
          </a:bodyPr>
          <a:lstStyle/>
          <a:p>
            <a:r>
              <a:rPr lang="en-US" sz="3600" dirty="0"/>
              <a:t>Innovation toward LEGEND-1000: </a:t>
            </a:r>
            <a:r>
              <a:rPr lang="en-US" sz="3600" baseline="30000" dirty="0" err="1"/>
              <a:t>enr</a:t>
            </a:r>
            <a:r>
              <a:rPr lang="en-US" sz="3600" dirty="0" err="1"/>
              <a:t>Ge</a:t>
            </a:r>
            <a:r>
              <a:rPr lang="en-US" sz="3600" dirty="0"/>
              <a:t> Detectors</a:t>
            </a:r>
          </a:p>
        </p:txBody>
      </p:sp>
      <p:sp>
        <p:nvSpPr>
          <p:cNvPr id="16" name="Inhaltsplatzhalter 15">
            <a:extLst>
              <a:ext uri="{FF2B5EF4-FFF2-40B4-BE49-F238E27FC236}">
                <a16:creationId xmlns:a16="http://schemas.microsoft.com/office/drawing/2014/main" id="{7F750FEA-3E50-B34A-A9D4-910210E3EB06}"/>
              </a:ext>
            </a:extLst>
          </p:cNvPr>
          <p:cNvSpPr>
            <a:spLocks noGrp="1"/>
          </p:cNvSpPr>
          <p:nvPr>
            <p:ph idx="1"/>
          </p:nvPr>
        </p:nvSpPr>
        <p:spPr>
          <a:xfrm>
            <a:off x="172043" y="1054635"/>
            <a:ext cx="6775409" cy="2524917"/>
          </a:xfrm>
        </p:spPr>
        <p:txBody>
          <a:bodyPr>
            <a:normAutofit/>
          </a:bodyPr>
          <a:lstStyle/>
          <a:p>
            <a:pPr>
              <a:spcBef>
                <a:spcPts val="900"/>
              </a:spcBef>
            </a:pPr>
            <a:r>
              <a:rPr lang="en-US" sz="2000" dirty="0"/>
              <a:t>Superb energy resolution:   </a:t>
            </a:r>
            <a:r>
              <a:rPr lang="el-GR" sz="2000" dirty="0"/>
              <a:t>σ / </a:t>
            </a:r>
            <a:r>
              <a:rPr lang="en-US" sz="2000" dirty="0"/>
              <a:t>Q</a:t>
            </a:r>
            <a:r>
              <a:rPr lang="el-GR" sz="2000" baseline="-25000" dirty="0"/>
              <a:t>ββ</a:t>
            </a:r>
            <a:r>
              <a:rPr lang="el-GR" sz="2000" dirty="0"/>
              <a:t> = 0.05 %</a:t>
            </a:r>
          </a:p>
          <a:p>
            <a:pPr>
              <a:spcBef>
                <a:spcPts val="900"/>
              </a:spcBef>
            </a:pPr>
            <a:r>
              <a:rPr lang="en-US" sz="2000" dirty="0"/>
              <a:t>P-type detectors: Insensitive to alphas on n</a:t>
            </a:r>
            <a:r>
              <a:rPr lang="en-US" sz="2000" baseline="30000" dirty="0"/>
              <a:t>+</a:t>
            </a:r>
            <a:r>
              <a:rPr lang="en-US" sz="2000" dirty="0"/>
              <a:t> outer contact</a:t>
            </a:r>
          </a:p>
          <a:p>
            <a:pPr>
              <a:spcBef>
                <a:spcPts val="900"/>
              </a:spcBef>
            </a:pPr>
            <a:r>
              <a:rPr lang="en-US" sz="2000" dirty="0"/>
              <a:t>Pulse-shape discrimination against background events</a:t>
            </a:r>
          </a:p>
          <a:p>
            <a:pPr>
              <a:spcBef>
                <a:spcPts val="900"/>
              </a:spcBef>
            </a:pPr>
            <a:r>
              <a:rPr lang="en-US" sz="2000" dirty="0"/>
              <a:t>Large-mass ICPC detectors:  About 4 times lower backgrounds compared to </a:t>
            </a:r>
            <a:r>
              <a:rPr lang="en-US" sz="2000" dirty="0" err="1"/>
              <a:t>BEGes</a:t>
            </a:r>
            <a:r>
              <a:rPr lang="en-US" sz="2000" dirty="0"/>
              <a:t> / PPCs</a:t>
            </a:r>
          </a:p>
          <a:p>
            <a:pPr>
              <a:spcBef>
                <a:spcPts val="900"/>
              </a:spcBef>
            </a:pPr>
            <a:r>
              <a:rPr lang="en-US" sz="2000" dirty="0"/>
              <a:t>Proven long-term stable operation in LAr</a:t>
            </a:r>
          </a:p>
        </p:txBody>
      </p:sp>
      <p:sp>
        <p:nvSpPr>
          <p:cNvPr id="20" name="Rechteck 19">
            <a:extLst>
              <a:ext uri="{FF2B5EF4-FFF2-40B4-BE49-F238E27FC236}">
                <a16:creationId xmlns:a16="http://schemas.microsoft.com/office/drawing/2014/main" id="{8FF32C09-E7EB-F74C-977B-EA14D04908CB}"/>
              </a:ext>
            </a:extLst>
          </p:cNvPr>
          <p:cNvSpPr/>
          <p:nvPr/>
        </p:nvSpPr>
        <p:spPr>
          <a:xfrm>
            <a:off x="230244" y="4468741"/>
            <a:ext cx="2196283"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small" spc="0" normalizeH="0" noProof="0" dirty="0">
                <a:ln>
                  <a:noFill/>
                </a:ln>
                <a:solidFill>
                  <a:prstClr val="black"/>
                </a:solidFill>
                <a:effectLst/>
                <a:uLnTx/>
                <a:uFillTx/>
                <a:latin typeface="Calibri Light" panose="020F0302020204030204"/>
                <a:ea typeface="+mn-ea"/>
                <a:cs typeface="Arial" charset="0"/>
              </a:rPr>
              <a:t>Majorana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(PPC) </a:t>
            </a:r>
          </a:p>
        </p:txBody>
      </p:sp>
      <p:sp>
        <p:nvSpPr>
          <p:cNvPr id="21" name="Rechteck 20">
            <a:extLst>
              <a:ext uri="{FF2B5EF4-FFF2-40B4-BE49-F238E27FC236}">
                <a16:creationId xmlns:a16="http://schemas.microsoft.com/office/drawing/2014/main" id="{59633994-462F-474A-A884-270BDD52ED2A}"/>
              </a:ext>
            </a:extLst>
          </p:cNvPr>
          <p:cNvSpPr/>
          <p:nvPr/>
        </p:nvSpPr>
        <p:spPr>
          <a:xfrm>
            <a:off x="2940637" y="4468741"/>
            <a:ext cx="1552026"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G</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ERDA</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BEGe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a:t>
            </a:r>
          </a:p>
        </p:txBody>
      </p:sp>
      <p:sp>
        <p:nvSpPr>
          <p:cNvPr id="22" name="Rechteck 21">
            <a:extLst>
              <a:ext uri="{FF2B5EF4-FFF2-40B4-BE49-F238E27FC236}">
                <a16:creationId xmlns:a16="http://schemas.microsoft.com/office/drawing/2014/main" id="{FEA5D805-E2A4-CA45-A5B8-3C4F8DF555D0}"/>
              </a:ext>
            </a:extLst>
          </p:cNvPr>
          <p:cNvSpPr/>
          <p:nvPr/>
        </p:nvSpPr>
        <p:spPr>
          <a:xfrm>
            <a:off x="5280912" y="3278223"/>
            <a:ext cx="2188979"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LEGEND (ICPC) </a:t>
            </a:r>
          </a:p>
        </p:txBody>
      </p:sp>
      <p:pic>
        <p:nvPicPr>
          <p:cNvPr id="23" name="Grafik 22">
            <a:extLst>
              <a:ext uri="{FF2B5EF4-FFF2-40B4-BE49-F238E27FC236}">
                <a16:creationId xmlns:a16="http://schemas.microsoft.com/office/drawing/2014/main" id="{8567A3A3-8E6A-164F-B0F7-E3A37358A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806" y="3960820"/>
            <a:ext cx="1916874" cy="2413841"/>
          </a:xfrm>
          <a:prstGeom prst="rect">
            <a:avLst/>
          </a:prstGeom>
        </p:spPr>
      </p:pic>
      <p:sp>
        <p:nvSpPr>
          <p:cNvPr id="26" name="Textfeld 25">
            <a:extLst>
              <a:ext uri="{FF2B5EF4-FFF2-40B4-BE49-F238E27FC236}">
                <a16:creationId xmlns:a16="http://schemas.microsoft.com/office/drawing/2014/main" id="{C94A38A4-102D-8E4F-B92C-2EB43C42721F}"/>
              </a:ext>
            </a:extLst>
          </p:cNvPr>
          <p:cNvSpPr txBox="1"/>
          <p:nvPr/>
        </p:nvSpPr>
        <p:spPr>
          <a:xfrm>
            <a:off x="9630076" y="4181111"/>
            <a:ext cx="535724"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well</a:t>
            </a:r>
          </a:p>
        </p:txBody>
      </p:sp>
      <p:sp>
        <p:nvSpPr>
          <p:cNvPr id="29" name="Textfeld 28">
            <a:extLst>
              <a:ext uri="{FF2B5EF4-FFF2-40B4-BE49-F238E27FC236}">
                <a16:creationId xmlns:a16="http://schemas.microsoft.com/office/drawing/2014/main" id="{937628CF-C0A6-FF42-A762-37D7917B6196}"/>
              </a:ext>
            </a:extLst>
          </p:cNvPr>
          <p:cNvSpPr txBox="1"/>
          <p:nvPr/>
        </p:nvSpPr>
        <p:spPr>
          <a:xfrm>
            <a:off x="9153428" y="4739956"/>
            <a:ext cx="1012372"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n</a:t>
            </a:r>
            <a:r>
              <a:rPr kumimoji="0" lang="en-US" sz="1600" b="0" i="0" u="none" strike="noStrike" kern="1200" cap="none" spc="0" normalizeH="0" baseline="30000" noProof="0" dirty="0">
                <a:ln>
                  <a:noFill/>
                </a:ln>
                <a:solidFill>
                  <a:prstClr val="black"/>
                </a:solidFill>
                <a:effectLst/>
                <a:uLnTx/>
                <a:uFillTx/>
                <a:latin typeface="Calibri Light" panose="020F0302020204030204"/>
                <a:ea typeface="+mn-ea"/>
                <a:cs typeface="Arial" charset="0"/>
              </a:rPr>
              <a:t>+</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contact</a:t>
            </a:r>
          </a:p>
        </p:txBody>
      </p:sp>
      <p:sp>
        <p:nvSpPr>
          <p:cNvPr id="30" name="Textfeld 29">
            <a:extLst>
              <a:ext uri="{FF2B5EF4-FFF2-40B4-BE49-F238E27FC236}">
                <a16:creationId xmlns:a16="http://schemas.microsoft.com/office/drawing/2014/main" id="{34176DA7-8EF7-3F44-BB6A-801B6C21484D}"/>
              </a:ext>
            </a:extLst>
          </p:cNvPr>
          <p:cNvSpPr txBox="1"/>
          <p:nvPr/>
        </p:nvSpPr>
        <p:spPr>
          <a:xfrm>
            <a:off x="8874922" y="5439707"/>
            <a:ext cx="1237839"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prstClr val="black"/>
                </a:solidFill>
                <a:latin typeface="Calibri Light" panose="020F0302020204030204"/>
              </a:rPr>
              <a:t>b</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ulk</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(p-type)</a:t>
            </a:r>
          </a:p>
        </p:txBody>
      </p:sp>
      <p:sp>
        <p:nvSpPr>
          <p:cNvPr id="31" name="Textfeld 30">
            <a:extLst>
              <a:ext uri="{FF2B5EF4-FFF2-40B4-BE49-F238E27FC236}">
                <a16:creationId xmlns:a16="http://schemas.microsoft.com/office/drawing/2014/main" id="{5B5502A1-35AB-CC46-8594-9C49A34ADFD0}"/>
              </a:ext>
            </a:extLst>
          </p:cNvPr>
          <p:cNvSpPr txBox="1"/>
          <p:nvPr/>
        </p:nvSpPr>
        <p:spPr>
          <a:xfrm>
            <a:off x="9388859" y="5823297"/>
            <a:ext cx="749885"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groove</a:t>
            </a:r>
          </a:p>
        </p:txBody>
      </p:sp>
      <p:sp>
        <p:nvSpPr>
          <p:cNvPr id="32" name="Textfeld 31">
            <a:extLst>
              <a:ext uri="{FF2B5EF4-FFF2-40B4-BE49-F238E27FC236}">
                <a16:creationId xmlns:a16="http://schemas.microsoft.com/office/drawing/2014/main" id="{58B61CF6-1E62-B742-A970-79439951B6B5}"/>
              </a:ext>
            </a:extLst>
          </p:cNvPr>
          <p:cNvSpPr txBox="1"/>
          <p:nvPr/>
        </p:nvSpPr>
        <p:spPr>
          <a:xfrm>
            <a:off x="9093557" y="6137052"/>
            <a:ext cx="1052917"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p+ contact</a:t>
            </a:r>
          </a:p>
        </p:txBody>
      </p:sp>
      <p:pic>
        <p:nvPicPr>
          <p:cNvPr id="17" name="Picture 16">
            <a:extLst>
              <a:ext uri="{FF2B5EF4-FFF2-40B4-BE49-F238E27FC236}">
                <a16:creationId xmlns:a16="http://schemas.microsoft.com/office/drawing/2014/main" id="{CFD13E2A-334F-834B-A9B3-B97E094392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97938" y="981008"/>
            <a:ext cx="2057357" cy="2691579"/>
          </a:xfrm>
          <a:prstGeom prst="rect">
            <a:avLst/>
          </a:prstGeom>
        </p:spPr>
      </p:pic>
      <p:pic>
        <p:nvPicPr>
          <p:cNvPr id="18" name="Picture 17">
            <a:extLst>
              <a:ext uri="{FF2B5EF4-FFF2-40B4-BE49-F238E27FC236}">
                <a16:creationId xmlns:a16="http://schemas.microsoft.com/office/drawing/2014/main" id="{B2AB4C2D-7F68-3A40-A114-2F3C54569D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5098" y="4814836"/>
            <a:ext cx="2188979" cy="1942309"/>
          </a:xfrm>
          <a:prstGeom prst="rect">
            <a:avLst/>
          </a:prstGeom>
        </p:spPr>
      </p:pic>
      <p:pic>
        <p:nvPicPr>
          <p:cNvPr id="24" name="Picture 23">
            <a:extLst>
              <a:ext uri="{FF2B5EF4-FFF2-40B4-BE49-F238E27FC236}">
                <a16:creationId xmlns:a16="http://schemas.microsoft.com/office/drawing/2014/main" id="{01ECD44B-1FDA-0B46-9FA8-8FF7D80900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96568" y="5445483"/>
            <a:ext cx="2310684" cy="1389021"/>
          </a:xfrm>
          <a:prstGeom prst="rect">
            <a:avLst/>
          </a:prstGeom>
        </p:spPr>
      </p:pic>
      <p:pic>
        <p:nvPicPr>
          <p:cNvPr id="25" name="Picture 24">
            <a:extLst>
              <a:ext uri="{FF2B5EF4-FFF2-40B4-BE49-F238E27FC236}">
                <a16:creationId xmlns:a16="http://schemas.microsoft.com/office/drawing/2014/main" id="{66A74CC1-AF26-1F40-871E-F0AF28504F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47790" y="3587093"/>
            <a:ext cx="2809929" cy="3198803"/>
          </a:xfrm>
          <a:prstGeom prst="rect">
            <a:avLst/>
          </a:prstGeom>
        </p:spPr>
      </p:pic>
      <p:pic>
        <p:nvPicPr>
          <p:cNvPr id="3" name="Picture 2">
            <a:extLst>
              <a:ext uri="{FF2B5EF4-FFF2-40B4-BE49-F238E27FC236}">
                <a16:creationId xmlns:a16="http://schemas.microsoft.com/office/drawing/2014/main" id="{FCC95B70-E60D-734E-B4A8-A2A92796D6B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3108" y="771810"/>
            <a:ext cx="2868440" cy="2653307"/>
          </a:xfrm>
          <a:prstGeom prst="rect">
            <a:avLst/>
          </a:prstGeom>
        </p:spPr>
      </p:pic>
    </p:spTree>
    <p:extLst>
      <p:ext uri="{BB962C8B-B14F-4D97-AF65-F5344CB8AC3E}">
        <p14:creationId xmlns:p14="http://schemas.microsoft.com/office/powerpoint/2010/main" val="45494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ge20image41455680">
            <a:extLst>
              <a:ext uri="{FF2B5EF4-FFF2-40B4-BE49-F238E27FC236}">
                <a16:creationId xmlns:a16="http://schemas.microsoft.com/office/drawing/2014/main" id="{C6AA8247-69AE-444C-8863-7DE39E9492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2596" y="2366879"/>
            <a:ext cx="2891207" cy="385494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5F9D682A-8C41-1649-8100-5A21E8C97B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40" y="2154522"/>
            <a:ext cx="3681351" cy="4067299"/>
          </a:xfrm>
          <a:prstGeom prst="rect">
            <a:avLst/>
          </a:prstGeom>
        </p:spPr>
      </p:pic>
      <p:pic>
        <p:nvPicPr>
          <p:cNvPr id="8" name="Grafik 7">
            <a:extLst>
              <a:ext uri="{FF2B5EF4-FFF2-40B4-BE49-F238E27FC236}">
                <a16:creationId xmlns:a16="http://schemas.microsoft.com/office/drawing/2014/main" id="{D3ACAD1D-15F7-CA47-B0DD-916FE9D0C1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8811" y="2294453"/>
            <a:ext cx="4974009" cy="4267260"/>
          </a:xfrm>
          <a:prstGeom prst="rect">
            <a:avLst/>
          </a:prstGeom>
        </p:spPr>
      </p:pic>
      <p:sp>
        <p:nvSpPr>
          <p:cNvPr id="16" name="Inhaltsplatzhalter 15">
            <a:extLst>
              <a:ext uri="{FF2B5EF4-FFF2-40B4-BE49-F238E27FC236}">
                <a16:creationId xmlns:a16="http://schemas.microsoft.com/office/drawing/2014/main" id="{7115633C-F5D5-9542-BAE3-302EA07DE957}"/>
              </a:ext>
            </a:extLst>
          </p:cNvPr>
          <p:cNvSpPr>
            <a:spLocks noGrp="1"/>
          </p:cNvSpPr>
          <p:nvPr>
            <p:ph idx="1"/>
          </p:nvPr>
        </p:nvSpPr>
        <p:spPr>
          <a:xfrm>
            <a:off x="172043" y="819782"/>
            <a:ext cx="11560777" cy="1411863"/>
          </a:xfrm>
        </p:spPr>
        <p:txBody>
          <a:bodyPr>
            <a:noAutofit/>
          </a:bodyPr>
          <a:lstStyle/>
          <a:p>
            <a:pPr marL="0" indent="0" algn="r">
              <a:buNone/>
            </a:pPr>
            <a:r>
              <a:rPr lang="en-US" sz="2400" cap="small" dirty="0"/>
              <a:t>Gerda:</a:t>
            </a:r>
            <a:r>
              <a:rPr lang="en-US" sz="2400" dirty="0"/>
              <a:t> Detection of liquid argon scintillation light to reject background events </a:t>
            </a:r>
            <a:br>
              <a:rPr lang="en-US" sz="2400" dirty="0"/>
            </a:br>
            <a:r>
              <a:rPr lang="en-US" sz="2400" dirty="0"/>
              <a:t>(Like a giant anti-Compton shield)</a:t>
            </a:r>
          </a:p>
          <a:p>
            <a:pPr marL="0" indent="0" algn="r">
              <a:buNone/>
            </a:pPr>
            <a:r>
              <a:rPr lang="en-US" sz="2000" dirty="0"/>
              <a:t>Low-background wavelength-shifting fibers and </a:t>
            </a:r>
            <a:r>
              <a:rPr lang="en-US" sz="2000" dirty="0" err="1"/>
              <a:t>SiPM</a:t>
            </a:r>
            <a:r>
              <a:rPr lang="en-US" sz="2000" dirty="0"/>
              <a:t> arrays for 128 nm single photon detection </a:t>
            </a:r>
          </a:p>
          <a:p>
            <a:pPr marL="0" indent="0" algn="r">
              <a:buNone/>
            </a:pPr>
            <a:endParaRPr lang="en-US" sz="2400" dirty="0"/>
          </a:p>
          <a:p>
            <a:pPr marL="0" indent="0" algn="r">
              <a:buNone/>
            </a:pPr>
            <a:endParaRPr lang="en-US" sz="2400" dirty="0"/>
          </a:p>
        </p:txBody>
      </p:sp>
      <p:sp>
        <p:nvSpPr>
          <p:cNvPr id="10" name="Textfeld 9">
            <a:extLst>
              <a:ext uri="{FF2B5EF4-FFF2-40B4-BE49-F238E27FC236}">
                <a16:creationId xmlns:a16="http://schemas.microsoft.com/office/drawing/2014/main" id="{87CA8E33-442E-8543-94A9-C53BBDE38B82}"/>
              </a:ext>
            </a:extLst>
          </p:cNvPr>
          <p:cNvSpPr txBox="1"/>
          <p:nvPr/>
        </p:nvSpPr>
        <p:spPr>
          <a:xfrm>
            <a:off x="7680325" y="5797708"/>
            <a:ext cx="1769423"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charset="0"/>
              </a:rPr>
              <a:t>Figure 4, page 14</a:t>
            </a:r>
          </a:p>
        </p:txBody>
      </p:sp>
      <p:sp>
        <p:nvSpPr>
          <p:cNvPr id="3" name="Textfeld 2">
            <a:extLst>
              <a:ext uri="{FF2B5EF4-FFF2-40B4-BE49-F238E27FC236}">
                <a16:creationId xmlns:a16="http://schemas.microsoft.com/office/drawing/2014/main" id="{AE550C7E-09C1-204C-BE19-25A1F325FA8B}"/>
              </a:ext>
            </a:extLst>
          </p:cNvPr>
          <p:cNvSpPr txBox="1"/>
          <p:nvPr/>
        </p:nvSpPr>
        <p:spPr>
          <a:xfrm>
            <a:off x="7796080" y="3691234"/>
            <a:ext cx="252356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Compton events with energy deposition in the </a:t>
            </a:r>
            <a:r>
              <a:rPr kumimoji="0" lang="en-US" sz="14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LAr</a:t>
            </a: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endParaRPr>
          </a:p>
        </p:txBody>
      </p:sp>
      <p:sp>
        <p:nvSpPr>
          <p:cNvPr id="11" name="Textfeld 10">
            <a:extLst>
              <a:ext uri="{FF2B5EF4-FFF2-40B4-BE49-F238E27FC236}">
                <a16:creationId xmlns:a16="http://schemas.microsoft.com/office/drawing/2014/main" id="{F74FFA45-A766-AA41-A614-630030EB4D19}"/>
              </a:ext>
            </a:extLst>
          </p:cNvPr>
          <p:cNvSpPr txBox="1"/>
          <p:nvPr/>
        </p:nvSpPr>
        <p:spPr>
          <a:xfrm>
            <a:off x="9373603" y="4349688"/>
            <a:ext cx="1892079"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Pure 2</a:t>
            </a:r>
            <a:r>
              <a:rPr kumimoji="0" lang="en-US" sz="1400" b="0" i="0" u="none" strike="noStrike" kern="1200" cap="none" spc="0" normalizeH="0" baseline="0" noProof="0" dirty="0">
                <a:ln>
                  <a:noFill/>
                </a:ln>
                <a:solidFill>
                  <a:prstClr val="black"/>
                </a:solidFill>
                <a:effectLst/>
                <a:uLnTx/>
                <a:uFillTx/>
                <a:latin typeface="Symbol" pitchFamily="2" charset="2"/>
                <a:ea typeface="+mn-ea"/>
                <a:cs typeface="Arial" charset="0"/>
              </a:rPr>
              <a:t>nbb</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spectrum after </a:t>
            </a:r>
            <a:r>
              <a:rPr kumimoji="0" lang="en-US" sz="14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LAr</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signal suppression </a:t>
            </a:r>
          </a:p>
        </p:txBody>
      </p:sp>
      <p:cxnSp>
        <p:nvCxnSpPr>
          <p:cNvPr id="7" name="Gerade Verbindung mit Pfeil 6">
            <a:extLst>
              <a:ext uri="{FF2B5EF4-FFF2-40B4-BE49-F238E27FC236}">
                <a16:creationId xmlns:a16="http://schemas.microsoft.com/office/drawing/2014/main" id="{83A78D57-F333-1C48-B28D-F4B6FA610A57}"/>
              </a:ext>
            </a:extLst>
          </p:cNvPr>
          <p:cNvCxnSpPr/>
          <p:nvPr/>
        </p:nvCxnSpPr>
        <p:spPr>
          <a:xfrm flipH="1">
            <a:off x="8478982" y="4214454"/>
            <a:ext cx="578879" cy="87389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25312136-0801-0E4D-83BC-12662DDCC555}"/>
              </a:ext>
            </a:extLst>
          </p:cNvPr>
          <p:cNvCxnSpPr>
            <a:cxnSpLocks/>
          </p:cNvCxnSpPr>
          <p:nvPr/>
        </p:nvCxnSpPr>
        <p:spPr>
          <a:xfrm flipH="1">
            <a:off x="9612990" y="5028977"/>
            <a:ext cx="393463" cy="66059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E422FCF4-04A1-EA4F-909E-3F81CFC3BAF0}"/>
              </a:ext>
            </a:extLst>
          </p:cNvPr>
          <p:cNvSpPr txBox="1"/>
          <p:nvPr/>
        </p:nvSpPr>
        <p:spPr>
          <a:xfrm>
            <a:off x="8011115" y="2670372"/>
            <a:ext cx="1547218" cy="25391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charset="0"/>
                <a:ea typeface="+mn-ea"/>
                <a:cs typeface="Arial" charset="0"/>
              </a:rPr>
              <a:t>Prior to liquid argon veto</a:t>
            </a:r>
          </a:p>
        </p:txBody>
      </p:sp>
      <p:sp>
        <p:nvSpPr>
          <p:cNvPr id="5" name="Title 4">
            <a:extLst>
              <a:ext uri="{FF2B5EF4-FFF2-40B4-BE49-F238E27FC236}">
                <a16:creationId xmlns:a16="http://schemas.microsoft.com/office/drawing/2014/main" id="{93B147C2-10CD-E84A-8EC5-7AC91D1424EC}"/>
              </a:ext>
            </a:extLst>
          </p:cNvPr>
          <p:cNvSpPr>
            <a:spLocks noGrp="1"/>
          </p:cNvSpPr>
          <p:nvPr>
            <p:ph type="title"/>
          </p:nvPr>
        </p:nvSpPr>
        <p:spPr>
          <a:xfrm>
            <a:off x="172043" y="108155"/>
            <a:ext cx="10147600" cy="629266"/>
          </a:xfrm>
          <a:solidFill>
            <a:schemeClr val="bg1"/>
          </a:solidFill>
        </p:spPr>
        <p:txBody>
          <a:bodyPr>
            <a:noAutofit/>
          </a:bodyPr>
          <a:lstStyle/>
          <a:p>
            <a:r>
              <a:rPr lang="en-US" sz="3600" dirty="0"/>
              <a:t>Innovation toward LEGEND-1000: </a:t>
            </a:r>
            <a:r>
              <a:rPr lang="en-US" sz="3600" dirty="0" err="1"/>
              <a:t>LAr</a:t>
            </a:r>
            <a:r>
              <a:rPr lang="en-US" sz="3600" dirty="0"/>
              <a:t> Instrumentation</a:t>
            </a:r>
          </a:p>
        </p:txBody>
      </p:sp>
    </p:spTree>
    <p:extLst>
      <p:ext uri="{BB962C8B-B14F-4D97-AF65-F5344CB8AC3E}">
        <p14:creationId xmlns:p14="http://schemas.microsoft.com/office/powerpoint/2010/main" val="23647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24image41646304">
            <a:extLst>
              <a:ext uri="{FF2B5EF4-FFF2-40B4-BE49-F238E27FC236}">
                <a16:creationId xmlns:a16="http://schemas.microsoft.com/office/drawing/2014/main" id="{CD8D4017-59F6-854A-A94B-31BDB5D2D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57430" y="2838073"/>
            <a:ext cx="2880762" cy="360628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A360CB2F-4C18-9647-B1DD-68A95A1E53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2972" y="3429000"/>
            <a:ext cx="4313020" cy="3220278"/>
          </a:xfrm>
          <a:prstGeom prst="rect">
            <a:avLst/>
          </a:prstGeom>
        </p:spPr>
      </p:pic>
      <p:pic>
        <p:nvPicPr>
          <p:cNvPr id="1027" name="Picture 3" descr="page28image43077952">
            <a:extLst>
              <a:ext uri="{FF2B5EF4-FFF2-40B4-BE49-F238E27FC236}">
                <a16:creationId xmlns:a16="http://schemas.microsoft.com/office/drawing/2014/main" id="{94D45621-974F-ED43-A78D-39A55F526E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 cy="266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9E1E4E49-D838-174A-A2DC-0765F9E6571A}"/>
              </a:ext>
            </a:extLst>
          </p:cNvPr>
          <p:cNvSpPr txBox="1"/>
          <p:nvPr/>
        </p:nvSpPr>
        <p:spPr>
          <a:xfrm>
            <a:off x="457199" y="946214"/>
            <a:ext cx="10813775" cy="2616101"/>
          </a:xfrm>
          <a:prstGeom prst="rect">
            <a:avLst/>
          </a:prstGeom>
          <a:noFill/>
        </p:spPr>
        <p:txBody>
          <a:bodyPr wrap="square" rtlCol="0">
            <a:spAutoFit/>
          </a:bodyPr>
          <a:lstStyle/>
          <a:p>
            <a:pPr marR="0" lvl="0" algn="l" defTabSz="914400" rtl="0" eaLnBrk="1" fontAlgn="base" latinLnBrk="0" hangingPunct="1">
              <a:lnSpc>
                <a:spcPct val="100000"/>
              </a:lnSpc>
              <a:spcBef>
                <a:spcPts val="400"/>
              </a:spcBef>
              <a:spcAft>
                <a:spcPct val="0"/>
              </a:spcAft>
              <a:buClrTx/>
              <a:buSzTx/>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First phase of the LEGEND program, located at Gran Sasso (LNGS)</a:t>
            </a:r>
          </a:p>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Re-uses the </a:t>
            </a:r>
            <a:r>
              <a:rPr kumimoji="0" lang="en-US" sz="2000" b="0" i="0" u="none" strike="noStrike" kern="1200" cap="small" spc="0" normalizeH="0" noProof="0" dirty="0">
                <a:ln>
                  <a:noFill/>
                </a:ln>
                <a:solidFill>
                  <a:prstClr val="black"/>
                </a:solidFill>
                <a:effectLst/>
                <a:uLnTx/>
                <a:uFillTx/>
                <a:latin typeface="Calibri Light" panose="020F0302020204030204"/>
                <a:ea typeface="+mn-ea"/>
                <a:cs typeface="Arial" charset="0"/>
              </a:rPr>
              <a:t>Gerda</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cryostat and infrastructure</a:t>
            </a:r>
          </a:p>
          <a:p>
            <a:pPr marL="285750" indent="-285750">
              <a:spcBef>
                <a:spcPts val="400"/>
              </a:spcBef>
              <a:buFont typeface="Arial" panose="020B0604020202020204" pitchFamily="34" charset="0"/>
              <a:buChar char="•"/>
              <a:defRPr/>
            </a:pPr>
            <a:r>
              <a:rPr lang="en-US" sz="2000" dirty="0">
                <a:solidFill>
                  <a:prstClr val="black"/>
                </a:solidFill>
                <a:latin typeface="Calibri Light" panose="020F0302020204030204"/>
              </a:rPr>
              <a:t>Improved LAr readout system</a:t>
            </a:r>
          </a:p>
          <a:p>
            <a:pPr marL="285750" indent="-285750">
              <a:spcBef>
                <a:spcPts val="400"/>
              </a:spcBef>
              <a:buFont typeface="Arial" panose="020B0604020202020204" pitchFamily="34" charset="0"/>
              <a:buChar char="•"/>
              <a:defRPr/>
            </a:pPr>
            <a:r>
              <a:rPr lang="en-US" sz="2000" dirty="0">
                <a:solidFill>
                  <a:prstClr val="black"/>
                </a:solidFill>
                <a:latin typeface="Calibri Light" panose="020F0302020204030204"/>
              </a:rPr>
              <a:t>About 135 kg of n</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ovel ICPC </a:t>
            </a:r>
            <a:r>
              <a:rPr lang="en-US" sz="2000" dirty="0">
                <a:solidFill>
                  <a:prstClr val="black"/>
                </a:solidFill>
                <a:latin typeface="Calibri Light" panose="020F0302020204030204"/>
              </a:rPr>
              <a:t>detectors (92% </a:t>
            </a:r>
            <a:r>
              <a:rPr lang="en-US" sz="2000" dirty="0" err="1">
                <a:solidFill>
                  <a:prstClr val="black"/>
                </a:solidFill>
                <a:latin typeface="Calibri Light" panose="020F0302020204030204"/>
              </a:rPr>
              <a:t>enr</a:t>
            </a:r>
            <a:r>
              <a:rPr lang="en-US" sz="2000" dirty="0">
                <a:solidFill>
                  <a:prstClr val="black"/>
                </a:solidFill>
                <a:latin typeface="Calibri Light" panose="020F0302020204030204"/>
              </a:rPr>
              <a:t>. </a:t>
            </a:r>
            <a:r>
              <a:rPr lang="en-US" sz="2000" baseline="30000" dirty="0">
                <a:solidFill>
                  <a:prstClr val="black"/>
                </a:solidFill>
                <a:latin typeface="Calibri Light" panose="020F0302020204030204"/>
              </a:rPr>
              <a:t>76</a:t>
            </a:r>
            <a:r>
              <a:rPr lang="en-US" sz="2000" dirty="0">
                <a:solidFill>
                  <a:prstClr val="black"/>
                </a:solidFill>
                <a:latin typeface="Calibri Light" panose="020F0302020204030204"/>
              </a:rPr>
              <a:t>Ge) plus 62 kg of PPC and </a:t>
            </a:r>
            <a:r>
              <a:rPr lang="en-US" sz="2000" dirty="0" err="1">
                <a:solidFill>
                  <a:prstClr val="black"/>
                </a:solidFill>
                <a:latin typeface="Calibri Light" panose="020F0302020204030204"/>
              </a:rPr>
              <a:t>BEGe</a:t>
            </a:r>
            <a:r>
              <a:rPr lang="en-US" sz="2000" dirty="0">
                <a:solidFill>
                  <a:prstClr val="black"/>
                </a:solidFill>
                <a:latin typeface="Calibri Light" panose="020F0302020204030204"/>
              </a:rPr>
              <a:t> detectors</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endParaRPr>
          </a:p>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Low-background materials </a:t>
            </a:r>
          </a:p>
          <a:p>
            <a:pPr marL="285750" indent="-285750">
              <a:spcBef>
                <a:spcPts val="400"/>
              </a:spcBef>
              <a:buFont typeface="Arial" panose="020B0604020202020204" pitchFamily="34" charset="0"/>
              <a:buChar char="•"/>
              <a:defRPr/>
            </a:pPr>
            <a:r>
              <a:rPr lang="en-US" sz="2000" dirty="0">
                <a:solidFill>
                  <a:prstClr val="black"/>
                </a:solidFill>
                <a:latin typeface="Calibri Light" panose="020F0302020204030204"/>
              </a:rPr>
              <a:t>Sensitivity goal: 10</a:t>
            </a:r>
            <a:r>
              <a:rPr lang="en-US" sz="2000" baseline="30000" dirty="0">
                <a:solidFill>
                  <a:prstClr val="black"/>
                </a:solidFill>
                <a:latin typeface="Calibri Light" panose="020F0302020204030204"/>
              </a:rPr>
              <a:t>27</a:t>
            </a:r>
            <a:r>
              <a:rPr lang="en-US" sz="2000" dirty="0">
                <a:solidFill>
                  <a:prstClr val="black"/>
                </a:solidFill>
                <a:latin typeface="Calibri Light" panose="020F0302020204030204"/>
              </a:rPr>
              <a:t> years</a:t>
            </a:r>
          </a:p>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Commissioning now</a:t>
            </a:r>
          </a:p>
        </p:txBody>
      </p:sp>
      <p:sp>
        <p:nvSpPr>
          <p:cNvPr id="4" name="Title 3">
            <a:extLst>
              <a:ext uri="{FF2B5EF4-FFF2-40B4-BE49-F238E27FC236}">
                <a16:creationId xmlns:a16="http://schemas.microsoft.com/office/drawing/2014/main" id="{E560970B-F959-7A4D-A23D-296BD642F825}"/>
              </a:ext>
            </a:extLst>
          </p:cNvPr>
          <p:cNvSpPr>
            <a:spLocks noGrp="1"/>
          </p:cNvSpPr>
          <p:nvPr>
            <p:ph type="title"/>
          </p:nvPr>
        </p:nvSpPr>
        <p:spPr/>
        <p:txBody>
          <a:bodyPr>
            <a:noAutofit/>
          </a:bodyPr>
          <a:lstStyle/>
          <a:p>
            <a:r>
              <a:rPr lang="en-US" sz="3600" dirty="0"/>
              <a:t>Innovation toward LEGEND-1000: LEGEND-200</a:t>
            </a:r>
          </a:p>
        </p:txBody>
      </p:sp>
      <p:sp>
        <p:nvSpPr>
          <p:cNvPr id="23" name="Textfeld 13">
            <a:extLst>
              <a:ext uri="{FF2B5EF4-FFF2-40B4-BE49-F238E27FC236}">
                <a16:creationId xmlns:a16="http://schemas.microsoft.com/office/drawing/2014/main" id="{944BBED6-5EAA-084A-95B6-31DEC322F48B}"/>
              </a:ext>
            </a:extLst>
          </p:cNvPr>
          <p:cNvSpPr txBox="1"/>
          <p:nvPr/>
        </p:nvSpPr>
        <p:spPr>
          <a:xfrm>
            <a:off x="4488665" y="3562315"/>
            <a:ext cx="16979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ICPC peak shape</a:t>
            </a:r>
          </a:p>
        </p:txBody>
      </p:sp>
    </p:spTree>
    <p:extLst>
      <p:ext uri="{BB962C8B-B14F-4D97-AF65-F5344CB8AC3E}">
        <p14:creationId xmlns:p14="http://schemas.microsoft.com/office/powerpoint/2010/main" val="93267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6FF919F-719F-F142-A128-2FEDA578DCDE}"/>
              </a:ext>
            </a:extLst>
          </p:cNvPr>
          <p:cNvSpPr>
            <a:spLocks noGrp="1"/>
          </p:cNvSpPr>
          <p:nvPr>
            <p:ph idx="1"/>
          </p:nvPr>
        </p:nvSpPr>
        <p:spPr>
          <a:xfrm>
            <a:off x="215482" y="982703"/>
            <a:ext cx="6811851" cy="2446297"/>
          </a:xfrm>
        </p:spPr>
        <p:txBody>
          <a:bodyPr>
            <a:normAutofit/>
          </a:bodyPr>
          <a:lstStyle/>
          <a:p>
            <a:pPr marL="342900" indent="-342900">
              <a:spcBef>
                <a:spcPts val="400"/>
              </a:spcBef>
            </a:pPr>
            <a:r>
              <a:rPr lang="en-US" sz="1800" dirty="0">
                <a:cs typeface="Lucida Grande" panose="020B0600040502020204" pitchFamily="34" charset="0"/>
              </a:rPr>
              <a:t>L1000 needs 20-25 t of </a:t>
            </a:r>
            <a:r>
              <a:rPr lang="en-US" sz="1800" dirty="0" err="1">
                <a:cs typeface="Lucida Grande" panose="020B0600040502020204" pitchFamily="34" charset="0"/>
              </a:rPr>
              <a:t>UGLAr</a:t>
            </a:r>
            <a:endParaRPr lang="en-US" sz="1800" dirty="0">
              <a:cs typeface="Lucida Grande" panose="020B0600040502020204" pitchFamily="34" charset="0"/>
            </a:endParaRPr>
          </a:p>
          <a:p>
            <a:pPr marL="342900" indent="-342900">
              <a:spcBef>
                <a:spcPts val="400"/>
              </a:spcBef>
            </a:pPr>
            <a:r>
              <a:rPr lang="en-US" sz="1800" dirty="0">
                <a:cs typeface="Lucida Grande" panose="020B0600040502020204" pitchFamily="34" charset="0"/>
              </a:rPr>
              <a:t>Builds on pioneering work of </a:t>
            </a:r>
            <a:r>
              <a:rPr lang="en-US" sz="1800" dirty="0" err="1">
                <a:cs typeface="Lucida Grande" panose="020B0600040502020204" pitchFamily="34" charset="0"/>
              </a:rPr>
              <a:t>DarkSide</a:t>
            </a:r>
            <a:r>
              <a:rPr lang="en-US" sz="1800" dirty="0">
                <a:cs typeface="Lucida Grande" panose="020B0600040502020204" pitchFamily="34" charset="0"/>
              </a:rPr>
              <a:t> collaboration</a:t>
            </a:r>
          </a:p>
          <a:p>
            <a:pPr marL="342900" indent="-342900">
              <a:spcBef>
                <a:spcPts val="400"/>
              </a:spcBef>
            </a:pPr>
            <a:r>
              <a:rPr lang="en-US" sz="1800" dirty="0" err="1">
                <a:cs typeface="Lucida Grande" panose="020B0600040502020204" pitchFamily="34" charset="0"/>
              </a:rPr>
              <a:t>UGAr</a:t>
            </a:r>
            <a:r>
              <a:rPr lang="en-US" sz="1800" dirty="0">
                <a:cs typeface="Lucida Grande" panose="020B0600040502020204" pitchFamily="34" charset="0"/>
              </a:rPr>
              <a:t> will be mined at Urania facility (U.S.) 95 t/y</a:t>
            </a:r>
          </a:p>
          <a:p>
            <a:pPr marL="342900" indent="-342900">
              <a:spcBef>
                <a:spcPts val="400"/>
              </a:spcBef>
            </a:pPr>
            <a:r>
              <a:rPr lang="en-US" sz="1800" dirty="0">
                <a:cs typeface="Lucida Grande" panose="020B0600040502020204" pitchFamily="34" charset="0"/>
              </a:rPr>
              <a:t>Logistics and storage technology under development by </a:t>
            </a:r>
            <a:r>
              <a:rPr lang="en-US" sz="1800" dirty="0" err="1">
                <a:cs typeface="Lucida Grande" panose="020B0600040502020204" pitchFamily="34" charset="0"/>
              </a:rPr>
              <a:t>DarkSide</a:t>
            </a:r>
            <a:r>
              <a:rPr lang="en-US" sz="1800" dirty="0">
                <a:cs typeface="Lucida Grande" panose="020B0600040502020204" pitchFamily="34" charset="0"/>
              </a:rPr>
              <a:t>/ARGO collaboration for LNGS and SNOLAB</a:t>
            </a:r>
          </a:p>
          <a:p>
            <a:pPr marL="342900" indent="-342900">
              <a:spcBef>
                <a:spcPts val="400"/>
              </a:spcBef>
            </a:pPr>
            <a:r>
              <a:rPr lang="en-US" sz="1800" dirty="0">
                <a:cs typeface="Lucida Grande" panose="020B0600040502020204" pitchFamily="34" charset="0"/>
              </a:rPr>
              <a:t>Expression of interest from INFN president</a:t>
            </a:r>
            <a:r>
              <a:rPr lang="en-US" sz="1800" baseline="30000" dirty="0">
                <a:cs typeface="Lucida Grande" panose="020B0600040502020204" pitchFamily="34" charset="0"/>
              </a:rPr>
              <a:t>1</a:t>
            </a:r>
            <a:r>
              <a:rPr lang="en-US" sz="1800" dirty="0">
                <a:cs typeface="Lucida Grande" panose="020B0600040502020204" pitchFamily="34" charset="0"/>
              </a:rPr>
              <a:t> and </a:t>
            </a:r>
            <a:r>
              <a:rPr lang="en-US" sz="1800" dirty="0" err="1">
                <a:cs typeface="Lucida Grande" panose="020B0600040502020204" pitchFamily="34" charset="0"/>
              </a:rPr>
              <a:t>DarkSide</a:t>
            </a:r>
            <a:r>
              <a:rPr lang="en-US" sz="1800" dirty="0">
                <a:cs typeface="Lucida Grande" panose="020B0600040502020204" pitchFamily="34" charset="0"/>
              </a:rPr>
              <a:t> leadership</a:t>
            </a:r>
          </a:p>
          <a:p>
            <a:pPr marL="342900" indent="-342900">
              <a:spcBef>
                <a:spcPts val="400"/>
              </a:spcBef>
            </a:pPr>
            <a:r>
              <a:rPr lang="en-US" sz="1800" dirty="0" err="1">
                <a:cs typeface="Lucida Grande" panose="020B0600040502020204" pitchFamily="34" charset="0"/>
              </a:rPr>
              <a:t>UGAr</a:t>
            </a:r>
            <a:r>
              <a:rPr lang="en-US" sz="1800" dirty="0">
                <a:cs typeface="Lucida Grande" panose="020B0600040502020204" pitchFamily="34" charset="0"/>
              </a:rPr>
              <a:t> production for LEGEND-1000 in 2023 (after DS-20k)</a:t>
            </a:r>
          </a:p>
          <a:p>
            <a:pPr marL="0" indent="0">
              <a:buNone/>
            </a:pPr>
            <a:endParaRPr lang="en-US" dirty="0"/>
          </a:p>
        </p:txBody>
      </p:sp>
      <p:pic>
        <p:nvPicPr>
          <p:cNvPr id="6" name="Grafik 5">
            <a:extLst>
              <a:ext uri="{FF2B5EF4-FFF2-40B4-BE49-F238E27FC236}">
                <a16:creationId xmlns:a16="http://schemas.microsoft.com/office/drawing/2014/main" id="{662ABB01-7BF6-7641-BA0E-30D16AA79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98" y="3360420"/>
            <a:ext cx="5725821" cy="2683605"/>
          </a:xfrm>
          <a:prstGeom prst="rect">
            <a:avLst/>
          </a:prstGeom>
        </p:spPr>
      </p:pic>
      <p:pic>
        <p:nvPicPr>
          <p:cNvPr id="4" name="Grafik 3">
            <a:extLst>
              <a:ext uri="{FF2B5EF4-FFF2-40B4-BE49-F238E27FC236}">
                <a16:creationId xmlns:a16="http://schemas.microsoft.com/office/drawing/2014/main" id="{73D46794-05F6-274E-91FD-DEBE665C0D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0301" y="1865845"/>
            <a:ext cx="4220560" cy="3278105"/>
          </a:xfrm>
          <a:prstGeom prst="rect">
            <a:avLst/>
          </a:prstGeom>
        </p:spPr>
      </p:pic>
      <p:cxnSp>
        <p:nvCxnSpPr>
          <p:cNvPr id="9" name="Gerade Verbindung 8">
            <a:extLst>
              <a:ext uri="{FF2B5EF4-FFF2-40B4-BE49-F238E27FC236}">
                <a16:creationId xmlns:a16="http://schemas.microsoft.com/office/drawing/2014/main" id="{BB47B59D-224D-4342-BAAC-8A3DFD92949B}"/>
              </a:ext>
            </a:extLst>
          </p:cNvPr>
          <p:cNvCxnSpPr>
            <a:cxnSpLocks/>
          </p:cNvCxnSpPr>
          <p:nvPr/>
        </p:nvCxnSpPr>
        <p:spPr>
          <a:xfrm>
            <a:off x="7587916" y="4752783"/>
            <a:ext cx="4028398" cy="310957"/>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9289892D-63AD-B444-850D-3C6FBC902794}"/>
              </a:ext>
            </a:extLst>
          </p:cNvPr>
          <p:cNvCxnSpPr>
            <a:cxnSpLocks/>
          </p:cNvCxnSpPr>
          <p:nvPr/>
        </p:nvCxnSpPr>
        <p:spPr>
          <a:xfrm flipV="1">
            <a:off x="7587916" y="4784867"/>
            <a:ext cx="4028398" cy="310957"/>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8801F0E-003C-184C-BF6B-AED6B0DF07F6}"/>
              </a:ext>
            </a:extLst>
          </p:cNvPr>
          <p:cNvSpPr txBox="1"/>
          <p:nvPr/>
        </p:nvSpPr>
        <p:spPr>
          <a:xfrm>
            <a:off x="7470301" y="1448387"/>
            <a:ext cx="33073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Helvetica Light" panose="020B0403020202020204" pitchFamily="34" charset="0"/>
                <a:ea typeface="+mn-ea"/>
                <a:cs typeface="Arial" charset="0"/>
              </a:rPr>
              <a:t>UGAr</a:t>
            </a:r>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charset="0"/>
              </a:rPr>
              <a:t> is depleted in </a:t>
            </a:r>
            <a:r>
              <a:rPr kumimoji="0" lang="en-US" sz="1800" b="0" i="0" u="none" strike="noStrike" kern="1200" cap="none" spc="0" normalizeH="0" baseline="30000" noProof="0" dirty="0">
                <a:ln>
                  <a:noFill/>
                </a:ln>
                <a:solidFill>
                  <a:prstClr val="black"/>
                </a:solidFill>
                <a:effectLst/>
                <a:uLnTx/>
                <a:uFillTx/>
                <a:latin typeface="Helvetica Light" panose="020B0403020202020204" pitchFamily="34" charset="0"/>
                <a:ea typeface="+mn-ea"/>
                <a:cs typeface="Arial" charset="0"/>
              </a:rPr>
              <a:t>42</a:t>
            </a:r>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charset="0"/>
              </a:rPr>
              <a:t>Ar (</a:t>
            </a:r>
            <a:r>
              <a:rPr kumimoji="0" lang="en-US" sz="1800" b="0" i="0" u="none" strike="noStrike" kern="1200" cap="none" spc="0" normalizeH="0" baseline="30000" noProof="0" dirty="0">
                <a:ln>
                  <a:noFill/>
                </a:ln>
                <a:solidFill>
                  <a:prstClr val="black"/>
                </a:solidFill>
                <a:effectLst/>
                <a:uLnTx/>
                <a:uFillTx/>
                <a:latin typeface="Helvetica Light" panose="020B0403020202020204" pitchFamily="34" charset="0"/>
                <a:ea typeface="+mn-ea"/>
                <a:cs typeface="Arial" charset="0"/>
              </a:rPr>
              <a:t>39</a:t>
            </a:r>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charset="0"/>
              </a:rPr>
              <a:t>Ar)</a:t>
            </a:r>
          </a:p>
        </p:txBody>
      </p:sp>
      <p:sp>
        <p:nvSpPr>
          <p:cNvPr id="15" name="Rechteck 14">
            <a:extLst>
              <a:ext uri="{FF2B5EF4-FFF2-40B4-BE49-F238E27FC236}">
                <a16:creationId xmlns:a16="http://schemas.microsoft.com/office/drawing/2014/main" id="{01E39D5F-006C-FE46-9D6C-349FD9554539}"/>
              </a:ext>
            </a:extLst>
          </p:cNvPr>
          <p:cNvSpPr/>
          <p:nvPr/>
        </p:nvSpPr>
        <p:spPr>
          <a:xfrm>
            <a:off x="11015156" y="4752783"/>
            <a:ext cx="614988" cy="343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Gerade Verbindung 15">
            <a:extLst>
              <a:ext uri="{FF2B5EF4-FFF2-40B4-BE49-F238E27FC236}">
                <a16:creationId xmlns:a16="http://schemas.microsoft.com/office/drawing/2014/main" id="{273BA893-F94E-5E40-A5E8-5E0812DE25C0}"/>
              </a:ext>
            </a:extLst>
          </p:cNvPr>
          <p:cNvCxnSpPr>
            <a:cxnSpLocks/>
          </p:cNvCxnSpPr>
          <p:nvPr/>
        </p:nvCxnSpPr>
        <p:spPr>
          <a:xfrm>
            <a:off x="7531770" y="3621817"/>
            <a:ext cx="4028398" cy="310957"/>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0440CA2A-2195-844C-A42A-D507F91B2965}"/>
              </a:ext>
            </a:extLst>
          </p:cNvPr>
          <p:cNvCxnSpPr>
            <a:cxnSpLocks/>
          </p:cNvCxnSpPr>
          <p:nvPr/>
        </p:nvCxnSpPr>
        <p:spPr>
          <a:xfrm flipV="1">
            <a:off x="7531770" y="3653901"/>
            <a:ext cx="4028398" cy="310957"/>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EE71D8E-EE48-C842-958F-C8A92E6AD414}"/>
              </a:ext>
            </a:extLst>
          </p:cNvPr>
          <p:cNvSpPr txBox="1"/>
          <p:nvPr/>
        </p:nvSpPr>
        <p:spPr>
          <a:xfrm>
            <a:off x="4080594" y="5767026"/>
            <a:ext cx="282481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Lucida Grande" panose="020B0600040502020204" pitchFamily="34" charset="0"/>
              </a:rPr>
              <a:t>Credit: </a:t>
            </a:r>
            <a:r>
              <a:rPr kumimoji="0" lang="en-US" sz="1200" b="0" i="0" u="none" strike="noStrike" kern="1200" cap="none" spc="0" normalizeH="0" baseline="0" noProof="0" dirty="0" err="1">
                <a:ln>
                  <a:noFill/>
                </a:ln>
                <a:solidFill>
                  <a:prstClr val="black"/>
                </a:solidFill>
                <a:effectLst/>
                <a:uLnTx/>
                <a:uFillTx/>
                <a:latin typeface="Helvetica Light" panose="020B0403020202020204" pitchFamily="34" charset="0"/>
                <a:ea typeface="+mn-ea"/>
                <a:cs typeface="Lucida Grande" panose="020B0600040502020204" pitchFamily="34" charset="0"/>
              </a:rPr>
              <a:t>DarkSide</a:t>
            </a: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Lucida Grande" panose="020B0600040502020204" pitchFamily="34" charset="0"/>
              </a:rPr>
              <a:t> / ARGO collaboration</a:t>
            </a:r>
          </a:p>
        </p:txBody>
      </p:sp>
      <p:sp>
        <p:nvSpPr>
          <p:cNvPr id="12" name="Textfeld 11">
            <a:extLst>
              <a:ext uri="{FF2B5EF4-FFF2-40B4-BE49-F238E27FC236}">
                <a16:creationId xmlns:a16="http://schemas.microsoft.com/office/drawing/2014/main" id="{8432A7BC-DE56-6F4A-B6F4-801FBE572EAA}"/>
              </a:ext>
            </a:extLst>
          </p:cNvPr>
          <p:cNvSpPr txBox="1"/>
          <p:nvPr/>
        </p:nvSpPr>
        <p:spPr>
          <a:xfrm>
            <a:off x="838199" y="6208968"/>
            <a:ext cx="1104900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Light" panose="020F0302020204030204"/>
                <a:ea typeface="+mn-ea"/>
                <a:cs typeface="Arial" charset="0"/>
              </a:rPr>
              <a:t>1</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 …we are confident that the production of the required </a:t>
            </a:r>
            <a:r>
              <a:rPr kumimoji="0" lang="en-US" sz="14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UAr</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can be completed in a time scale useful for the accomplishment of the LEGEND-1000 experiment.. The present statement is an expression of interest and availability from INFN…” </a:t>
            </a:r>
          </a:p>
        </p:txBody>
      </p:sp>
      <p:sp>
        <p:nvSpPr>
          <p:cNvPr id="7" name="Title 6">
            <a:extLst>
              <a:ext uri="{FF2B5EF4-FFF2-40B4-BE49-F238E27FC236}">
                <a16:creationId xmlns:a16="http://schemas.microsoft.com/office/drawing/2014/main" id="{25D62C5F-BEDE-7A46-A2D1-A626432F2F5A}"/>
              </a:ext>
            </a:extLst>
          </p:cNvPr>
          <p:cNvSpPr>
            <a:spLocks noGrp="1"/>
          </p:cNvSpPr>
          <p:nvPr>
            <p:ph type="title"/>
          </p:nvPr>
        </p:nvSpPr>
        <p:spPr/>
        <p:txBody>
          <a:bodyPr>
            <a:noAutofit/>
          </a:bodyPr>
          <a:lstStyle/>
          <a:p>
            <a:r>
              <a:rPr lang="en-US" sz="3600" dirty="0"/>
              <a:t>The Baseline Design: Underground Liquid Argon</a:t>
            </a:r>
          </a:p>
        </p:txBody>
      </p:sp>
    </p:spTree>
    <p:extLst>
      <p:ext uri="{BB962C8B-B14F-4D97-AF65-F5344CB8AC3E}">
        <p14:creationId xmlns:p14="http://schemas.microsoft.com/office/powerpoint/2010/main" val="1241848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ge5image54110992">
            <a:extLst>
              <a:ext uri="{FF2B5EF4-FFF2-40B4-BE49-F238E27FC236}">
                <a16:creationId xmlns:a16="http://schemas.microsoft.com/office/drawing/2014/main" id="{64CE47E7-8C07-F942-B2E4-270BC41F46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5085" y="1499085"/>
            <a:ext cx="4424619" cy="4825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BD920921-7B1E-1D46-ABCD-7903F555F94B}"/>
              </a:ext>
            </a:extLst>
          </p:cNvPr>
          <p:cNvSpPr txBox="1"/>
          <p:nvPr/>
        </p:nvSpPr>
        <p:spPr>
          <a:xfrm>
            <a:off x="10684660" y="2712469"/>
            <a:ext cx="93423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Arial" charset="0"/>
              </a:rPr>
              <a:t>Lock System</a:t>
            </a:r>
          </a:p>
        </p:txBody>
      </p:sp>
      <p:sp>
        <p:nvSpPr>
          <p:cNvPr id="7" name="Textfeld 6">
            <a:extLst>
              <a:ext uri="{FF2B5EF4-FFF2-40B4-BE49-F238E27FC236}">
                <a16:creationId xmlns:a16="http://schemas.microsoft.com/office/drawing/2014/main" id="{0D8712E9-969A-904C-9C4C-B182AE86A34F}"/>
              </a:ext>
            </a:extLst>
          </p:cNvPr>
          <p:cNvSpPr txBox="1"/>
          <p:nvPr/>
        </p:nvSpPr>
        <p:spPr>
          <a:xfrm>
            <a:off x="10684661" y="3133140"/>
            <a:ext cx="123303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Arial" charset="0"/>
              </a:rPr>
              <a:t>Work deck &amp; glove boxes</a:t>
            </a:r>
          </a:p>
        </p:txBody>
      </p:sp>
      <p:sp>
        <p:nvSpPr>
          <p:cNvPr id="8" name="Textfeld 7">
            <a:extLst>
              <a:ext uri="{FF2B5EF4-FFF2-40B4-BE49-F238E27FC236}">
                <a16:creationId xmlns:a16="http://schemas.microsoft.com/office/drawing/2014/main" id="{549A5E77-A74B-2146-AAA9-09B55D27FDAE}"/>
              </a:ext>
            </a:extLst>
          </p:cNvPr>
          <p:cNvSpPr txBox="1"/>
          <p:nvPr/>
        </p:nvSpPr>
        <p:spPr>
          <a:xfrm>
            <a:off x="10684660" y="3757828"/>
            <a:ext cx="111722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Arial" charset="0"/>
              </a:rPr>
              <a:t>Isolation valves</a:t>
            </a:r>
          </a:p>
        </p:txBody>
      </p:sp>
      <p:sp>
        <p:nvSpPr>
          <p:cNvPr id="9" name="Textfeld 8">
            <a:extLst>
              <a:ext uri="{FF2B5EF4-FFF2-40B4-BE49-F238E27FC236}">
                <a16:creationId xmlns:a16="http://schemas.microsoft.com/office/drawing/2014/main" id="{109B34B2-F88B-3F49-8196-EE27D240C1F4}"/>
              </a:ext>
            </a:extLst>
          </p:cNvPr>
          <p:cNvSpPr txBox="1"/>
          <p:nvPr/>
        </p:nvSpPr>
        <p:spPr>
          <a:xfrm>
            <a:off x="10684660" y="4262457"/>
            <a:ext cx="132921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Arial" charset="0"/>
              </a:rPr>
              <a:t>Re-entrant tubes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Arial" charset="0"/>
              </a:rPr>
              <a:t>(</a:t>
            </a:r>
            <a:r>
              <a:rPr kumimoji="0" lang="en-US" sz="1200" b="0" i="0" u="none" strike="noStrike" kern="1200" cap="none" spc="0" normalizeH="0" baseline="0" noProof="0" err="1">
                <a:ln>
                  <a:noFill/>
                </a:ln>
                <a:solidFill>
                  <a:prstClr val="black"/>
                </a:solidFill>
                <a:effectLst/>
                <a:uLnTx/>
                <a:uFillTx/>
                <a:latin typeface="Helvetica Light" panose="020B0403020202020204" pitchFamily="34" charset="0"/>
                <a:ea typeface="+mn-ea"/>
                <a:cs typeface="Arial" charset="0"/>
              </a:rPr>
              <a:t>UGLAr</a:t>
            </a:r>
            <a:r>
              <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Arial" charset="0"/>
              </a:rPr>
              <a:t>)</a:t>
            </a:r>
          </a:p>
        </p:txBody>
      </p:sp>
      <p:sp>
        <p:nvSpPr>
          <p:cNvPr id="10" name="Textfeld 9">
            <a:extLst>
              <a:ext uri="{FF2B5EF4-FFF2-40B4-BE49-F238E27FC236}">
                <a16:creationId xmlns:a16="http://schemas.microsoft.com/office/drawing/2014/main" id="{1F377A21-B5E7-2148-A417-D7C17B222F54}"/>
              </a:ext>
            </a:extLst>
          </p:cNvPr>
          <p:cNvSpPr txBox="1"/>
          <p:nvPr/>
        </p:nvSpPr>
        <p:spPr>
          <a:xfrm>
            <a:off x="10684660" y="4748916"/>
            <a:ext cx="913776"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Arial" charset="0"/>
              </a:rPr>
              <a:t>7m cryostat</a:t>
            </a:r>
          </a:p>
        </p:txBody>
      </p:sp>
      <p:sp>
        <p:nvSpPr>
          <p:cNvPr id="11" name="Textfeld 10">
            <a:extLst>
              <a:ext uri="{FF2B5EF4-FFF2-40B4-BE49-F238E27FC236}">
                <a16:creationId xmlns:a16="http://schemas.microsoft.com/office/drawing/2014/main" id="{6377A2B1-3506-394A-A3F4-C3B499A5420B}"/>
              </a:ext>
            </a:extLst>
          </p:cNvPr>
          <p:cNvSpPr txBox="1"/>
          <p:nvPr/>
        </p:nvSpPr>
        <p:spPr>
          <a:xfrm>
            <a:off x="10684660" y="5179304"/>
            <a:ext cx="115704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Arial" charset="0"/>
              </a:rPr>
              <a:t>12m water tank</a:t>
            </a:r>
          </a:p>
        </p:txBody>
      </p:sp>
      <p:sp>
        <p:nvSpPr>
          <p:cNvPr id="12" name="Textfeld 11">
            <a:extLst>
              <a:ext uri="{FF2B5EF4-FFF2-40B4-BE49-F238E27FC236}">
                <a16:creationId xmlns:a16="http://schemas.microsoft.com/office/drawing/2014/main" id="{B8AD339A-A4C7-2148-9666-9DDCFFBA3C17}"/>
              </a:ext>
            </a:extLst>
          </p:cNvPr>
          <p:cNvSpPr txBox="1"/>
          <p:nvPr/>
        </p:nvSpPr>
        <p:spPr>
          <a:xfrm>
            <a:off x="10684660" y="5672231"/>
            <a:ext cx="85222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Arial" charset="0"/>
              </a:rPr>
              <a:t>15m cavity</a:t>
            </a:r>
          </a:p>
        </p:txBody>
      </p:sp>
      <p:sp>
        <p:nvSpPr>
          <p:cNvPr id="13" name="Textfeld 12">
            <a:extLst>
              <a:ext uri="{FF2B5EF4-FFF2-40B4-BE49-F238E27FC236}">
                <a16:creationId xmlns:a16="http://schemas.microsoft.com/office/drawing/2014/main" id="{09AF2E2D-4FB7-EC4E-9312-335EC7A59F08}"/>
              </a:ext>
            </a:extLst>
          </p:cNvPr>
          <p:cNvSpPr txBox="1"/>
          <p:nvPr/>
        </p:nvSpPr>
        <p:spPr>
          <a:xfrm>
            <a:off x="6309257" y="6080416"/>
            <a:ext cx="206498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charset="0"/>
              </a:rPr>
              <a:t>LEGEND-1000 at SNOLAB</a:t>
            </a:r>
          </a:p>
        </p:txBody>
      </p:sp>
      <p:cxnSp>
        <p:nvCxnSpPr>
          <p:cNvPr id="14" name="Gerade Verbindung mit Pfeil 13">
            <a:extLst>
              <a:ext uri="{FF2B5EF4-FFF2-40B4-BE49-F238E27FC236}">
                <a16:creationId xmlns:a16="http://schemas.microsoft.com/office/drawing/2014/main" id="{E37CF03D-C4FA-C14A-B414-681607B5F1D2}"/>
              </a:ext>
            </a:extLst>
          </p:cNvPr>
          <p:cNvCxnSpPr>
            <a:stCxn id="6" idx="1"/>
          </p:cNvCxnSpPr>
          <p:nvPr/>
        </p:nvCxnSpPr>
        <p:spPr>
          <a:xfrm flipH="1">
            <a:off x="8721182" y="2850969"/>
            <a:ext cx="1963478" cy="23009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7EF42A9B-0B27-BE4A-AC9E-EB454C572D45}"/>
              </a:ext>
            </a:extLst>
          </p:cNvPr>
          <p:cNvCxnSpPr>
            <a:cxnSpLocks/>
            <a:stCxn id="7" idx="1"/>
          </p:cNvCxnSpPr>
          <p:nvPr/>
        </p:nvCxnSpPr>
        <p:spPr>
          <a:xfrm flipH="1" flipV="1">
            <a:off x="8878189" y="3360077"/>
            <a:ext cx="1806472" cy="38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9DCC68A9-F314-634C-8943-1D526752C144}"/>
              </a:ext>
            </a:extLst>
          </p:cNvPr>
          <p:cNvCxnSpPr>
            <a:cxnSpLocks/>
            <a:stCxn id="5" idx="3"/>
          </p:cNvCxnSpPr>
          <p:nvPr/>
        </p:nvCxnSpPr>
        <p:spPr>
          <a:xfrm flipH="1" flipV="1">
            <a:off x="8721182" y="3604742"/>
            <a:ext cx="1948522" cy="3069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C8067D2E-383A-EA4C-A967-4D50D0CC9940}"/>
              </a:ext>
            </a:extLst>
          </p:cNvPr>
          <p:cNvCxnSpPr>
            <a:cxnSpLocks/>
            <a:stCxn id="9" idx="1"/>
          </p:cNvCxnSpPr>
          <p:nvPr/>
        </p:nvCxnSpPr>
        <p:spPr>
          <a:xfrm flipH="1" flipV="1">
            <a:off x="8721182" y="4476840"/>
            <a:ext cx="1963478" cy="1645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DABC1AA9-DD59-3F43-B2E4-B6AACD8A8757}"/>
              </a:ext>
            </a:extLst>
          </p:cNvPr>
          <p:cNvCxnSpPr>
            <a:cxnSpLocks/>
            <a:stCxn id="10" idx="1"/>
          </p:cNvCxnSpPr>
          <p:nvPr/>
        </p:nvCxnSpPr>
        <p:spPr>
          <a:xfrm flipH="1">
            <a:off x="9224928" y="4887416"/>
            <a:ext cx="1459732" cy="8621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C932F327-CE92-E540-B7C1-6C8AB2FDF96C}"/>
              </a:ext>
            </a:extLst>
          </p:cNvPr>
          <p:cNvCxnSpPr>
            <a:cxnSpLocks/>
          </p:cNvCxnSpPr>
          <p:nvPr/>
        </p:nvCxnSpPr>
        <p:spPr>
          <a:xfrm flipH="1">
            <a:off x="9415428" y="5317803"/>
            <a:ext cx="1322433" cy="509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F227399A-89FF-2D41-8A76-4382E34D29EB}"/>
              </a:ext>
            </a:extLst>
          </p:cNvPr>
          <p:cNvCxnSpPr>
            <a:cxnSpLocks/>
            <a:stCxn id="12" idx="1"/>
          </p:cNvCxnSpPr>
          <p:nvPr/>
        </p:nvCxnSpPr>
        <p:spPr>
          <a:xfrm flipH="1">
            <a:off x="9679470" y="5810731"/>
            <a:ext cx="1005190" cy="6124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D5E04CF3-A38F-4140-A0BE-1E83164EF64A}"/>
              </a:ext>
            </a:extLst>
          </p:cNvPr>
          <p:cNvSpPr/>
          <p:nvPr/>
        </p:nvSpPr>
        <p:spPr>
          <a:xfrm>
            <a:off x="205577" y="1233650"/>
            <a:ext cx="5677167" cy="5396349"/>
          </a:xfrm>
          <a:prstGeom prst="rect">
            <a:avLst/>
          </a:prstGeom>
        </p:spPr>
        <p:txBody>
          <a:bodyPr wrap="square">
            <a:spAutoFit/>
          </a:bodyPr>
          <a:lstStyle/>
          <a:p>
            <a:pPr marL="285750" indent="-285750">
              <a:spcBef>
                <a:spcPts val="1000"/>
              </a:spcBef>
              <a:buFont typeface="Arial" panose="020B0604020202020204" pitchFamily="34" charset="0"/>
              <a:buChar char="•"/>
              <a:defRPr/>
            </a:pPr>
            <a:r>
              <a:rPr lang="en-US" sz="2000" dirty="0">
                <a:solidFill>
                  <a:prstClr val="black"/>
                </a:solidFill>
                <a:latin typeface="Calibri Light" panose="020F0302020204030204"/>
              </a:rPr>
              <a:t>A deep-underground site is needed to shield the experiment from backgrounds generated by cosmic rays</a:t>
            </a:r>
          </a:p>
          <a:p>
            <a:pPr marL="285750" indent="-285750">
              <a:spcBef>
                <a:spcPts val="1800"/>
              </a:spcBef>
              <a:buFont typeface="Arial" panose="020B0604020202020204" pitchFamily="34" charset="0"/>
              <a:buChar char="•"/>
              <a:defRPr/>
            </a:pPr>
            <a:r>
              <a:rPr lang="en-US" sz="2000" dirty="0">
                <a:solidFill>
                  <a:prstClr val="black"/>
                </a:solidFill>
                <a:latin typeface="Calibri Light" panose="020F0302020204030204"/>
              </a:rPr>
              <a:t>Baseline site: The </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SNOLAB “</a:t>
            </a:r>
            <a:r>
              <a:rPr lang="en-US" sz="2000" dirty="0">
                <a:solidFill>
                  <a:prstClr val="black"/>
                </a:solidFill>
                <a:latin typeface="Calibri Light" panose="020F0302020204030204"/>
              </a:rPr>
              <a:t>C</a:t>
            </a:r>
            <a:r>
              <a:rPr kumimoji="0" lang="en-US" sz="20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ryopit</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a:t>
            </a:r>
          </a:p>
          <a:p>
            <a:pPr marL="742950" lvl="1" indent="-285750">
              <a:spcBef>
                <a:spcPts val="400"/>
              </a:spcBef>
              <a:buFont typeface="System Font Regular"/>
              <a:buChar char="–"/>
              <a:defRPr/>
            </a:pPr>
            <a:r>
              <a:rPr lang="en-US" dirty="0">
                <a:solidFill>
                  <a:prstClr val="black"/>
                </a:solidFill>
                <a:latin typeface="Calibri Light" panose="020F0302020204030204"/>
              </a:rPr>
              <a:t>2 km underground (6000m water equivalent)</a:t>
            </a:r>
          </a:p>
          <a:p>
            <a:pPr marL="742950" lvl="1" indent="-285750">
              <a:spcBef>
                <a:spcPts val="400"/>
              </a:spcBef>
              <a:buFont typeface="System Font Regular"/>
              <a:buChar char="–"/>
              <a:defRPr/>
            </a:pPr>
            <a:r>
              <a:rPr lang="en-US" dirty="0">
                <a:solidFill>
                  <a:prstClr val="black"/>
                </a:solidFill>
                <a:latin typeface="Calibri Light" panose="020F0302020204030204"/>
              </a:rPr>
              <a:t>In an active nickel mine in Sudbury, Ontario</a:t>
            </a:r>
          </a:p>
          <a:p>
            <a:pPr marL="742950" lvl="1" indent="-285750">
              <a:spcBef>
                <a:spcPts val="400"/>
              </a:spcBef>
              <a:buFont typeface="System Font Regular"/>
              <a:buChar char="–"/>
              <a:defRPr/>
            </a:pPr>
            <a:r>
              <a:rPr lang="en-US" dirty="0">
                <a:solidFill>
                  <a:prstClr val="black"/>
                </a:solidFill>
                <a:latin typeface="Calibri Light" panose="020F0302020204030204"/>
              </a:rPr>
              <a:t>Vertical access through mine shaft </a:t>
            </a:r>
          </a:p>
          <a:p>
            <a:pPr marL="285750" lvl="0" indent="-285750">
              <a:spcBef>
                <a:spcPts val="1800"/>
              </a:spcBef>
              <a:buFont typeface="Arial" panose="020B0604020202020204" pitchFamily="34" charset="0"/>
              <a:buChar char="•"/>
              <a:defRPr/>
            </a:pPr>
            <a:r>
              <a:rPr lang="en-US" sz="2000" dirty="0">
                <a:solidFill>
                  <a:prstClr val="black"/>
                </a:solidFill>
                <a:latin typeface="Calibri Light" panose="020F0302020204030204"/>
              </a:rPr>
              <a:t>A</a:t>
            </a:r>
            <a:r>
              <a:rPr kumimoji="0" lang="en-US" sz="2000" b="0" i="0" u="none" strike="noStrike" kern="1200" cap="none" spc="0" normalizeH="0" baseline="0" noProof="0" dirty="0" err="1">
                <a:ln>
                  <a:noFill/>
                </a:ln>
                <a:solidFill>
                  <a:prstClr val="black"/>
                </a:solidFill>
                <a:effectLst/>
                <a:uLnTx/>
                <a:uFillTx/>
                <a:latin typeface="Calibri Light" panose="020F0302020204030204"/>
                <a:ea typeface="+mn-ea"/>
                <a:cs typeface="Arial" charset="0"/>
              </a:rPr>
              <a:t>lternative</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rPr>
              <a:t> </a:t>
            </a:r>
            <a:r>
              <a:rPr lang="en-US" sz="2000" dirty="0">
                <a:solidFill>
                  <a:prstClr val="black"/>
                </a:solidFill>
                <a:latin typeface="Calibri Light" panose="020F0302020204030204"/>
              </a:rPr>
              <a:t>site: LNGS (Italy)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charset="0"/>
            </a:endParaRPr>
          </a:p>
          <a:p>
            <a:pPr marL="742950" lvl="1" indent="-285750">
              <a:spcBef>
                <a:spcPts val="400"/>
              </a:spcBef>
              <a:buFont typeface="System Font Regular"/>
              <a:buChar char="–"/>
              <a:defRPr/>
            </a:pPr>
            <a:r>
              <a:rPr lang="en-US" dirty="0">
                <a:solidFill>
                  <a:prstClr val="black"/>
                </a:solidFill>
                <a:latin typeface="Calibri Light" panose="020F0302020204030204"/>
              </a:rPr>
              <a:t>3500m water equivalent depth</a:t>
            </a:r>
          </a:p>
          <a:p>
            <a:pPr marL="742950" lvl="1" indent="-285750">
              <a:spcBef>
                <a:spcPts val="400"/>
              </a:spcBef>
              <a:buFont typeface="System Font Regular"/>
              <a:buChar char="–"/>
              <a:defRPr/>
            </a:pPr>
            <a:r>
              <a:rPr lang="en-US" dirty="0">
                <a:solidFill>
                  <a:prstClr val="black"/>
                </a:solidFill>
                <a:latin typeface="Calibri Light" panose="020F0302020204030204"/>
              </a:rPr>
              <a:t>Lower overburden somewhat increases background</a:t>
            </a:r>
          </a:p>
          <a:p>
            <a:pPr marL="742950" lvl="1" indent="-285750">
              <a:spcBef>
                <a:spcPts val="400"/>
              </a:spcBef>
              <a:buFont typeface="System Font Regular"/>
              <a:buChar char="–"/>
              <a:defRPr/>
            </a:pPr>
            <a:r>
              <a:rPr lang="en-US" dirty="0">
                <a:solidFill>
                  <a:prstClr val="black"/>
                </a:solidFill>
                <a:latin typeface="Calibri Light" panose="020F0302020204030204"/>
              </a:rPr>
              <a:t>Horizontal access reduces cost/schedule risk</a:t>
            </a:r>
          </a:p>
          <a:p>
            <a:pPr marL="285750" indent="-285750">
              <a:spcBef>
                <a:spcPts val="1800"/>
              </a:spcBef>
              <a:buFont typeface="Arial" panose="020B0604020202020204" pitchFamily="34" charset="0"/>
              <a:buChar char="•"/>
              <a:defRPr/>
            </a:pPr>
            <a:r>
              <a:rPr lang="en-US" sz="2000" dirty="0">
                <a:solidFill>
                  <a:prstClr val="black"/>
                </a:solidFill>
                <a:latin typeface="Calibri Light" panose="020F0302020204030204"/>
              </a:rPr>
              <a:t>Staff at both sites are actively involved in planning</a:t>
            </a:r>
          </a:p>
          <a:p>
            <a:pPr marL="285750" indent="-285750">
              <a:spcBef>
                <a:spcPts val="1800"/>
              </a:spcBef>
              <a:buFont typeface="Arial" panose="020B0604020202020204" pitchFamily="34" charset="0"/>
              <a:buChar char="•"/>
              <a:defRPr/>
            </a:pPr>
            <a:r>
              <a:rPr lang="en-US" sz="2000" dirty="0">
                <a:solidFill>
                  <a:prstClr val="black"/>
                </a:solidFill>
                <a:latin typeface="Calibri Light" panose="020F0302020204030204"/>
              </a:rPr>
              <a:t>We are currently assuming that we need to carry both sites forward through CD-1</a:t>
            </a:r>
          </a:p>
        </p:txBody>
      </p:sp>
      <p:sp>
        <p:nvSpPr>
          <p:cNvPr id="4" name="Title 3">
            <a:extLst>
              <a:ext uri="{FF2B5EF4-FFF2-40B4-BE49-F238E27FC236}">
                <a16:creationId xmlns:a16="http://schemas.microsoft.com/office/drawing/2014/main" id="{7C240304-EA96-F940-AAC0-A336E5E35FB1}"/>
              </a:ext>
            </a:extLst>
          </p:cNvPr>
          <p:cNvSpPr>
            <a:spLocks noGrp="1"/>
          </p:cNvSpPr>
          <p:nvPr>
            <p:ph type="title"/>
          </p:nvPr>
        </p:nvSpPr>
        <p:spPr>
          <a:xfrm>
            <a:off x="172043" y="108155"/>
            <a:ext cx="10015449" cy="629266"/>
          </a:xfrm>
        </p:spPr>
        <p:txBody>
          <a:bodyPr>
            <a:noAutofit/>
          </a:bodyPr>
          <a:lstStyle/>
          <a:p>
            <a:r>
              <a:rPr lang="en-US" sz="3600" dirty="0"/>
              <a:t>LEGEND-1000 Baseline Design: Underground Site</a:t>
            </a:r>
          </a:p>
        </p:txBody>
      </p:sp>
    </p:spTree>
    <p:extLst>
      <p:ext uri="{BB962C8B-B14F-4D97-AF65-F5344CB8AC3E}">
        <p14:creationId xmlns:p14="http://schemas.microsoft.com/office/powerpoint/2010/main" val="2991684755"/>
      </p:ext>
    </p:extLst>
  </p:cSld>
  <p:clrMapOvr>
    <a:masterClrMapping/>
  </p:clrMapOvr>
</p:sld>
</file>

<file path=ppt/theme/theme1.xml><?xml version="1.0" encoding="utf-8"?>
<a:theme xmlns:a="http://schemas.openxmlformats.org/drawingml/2006/main" name="1_Office Theme">
  <a:themeElements>
    <a:clrScheme name="LEGEND">
      <a:dk1>
        <a:sysClr val="windowText" lastClr="000000"/>
      </a:dk1>
      <a:lt1>
        <a:sysClr val="window" lastClr="FFFFFF"/>
      </a:lt1>
      <a:dk2>
        <a:srgbClr val="1A2A5B"/>
      </a:dk2>
      <a:lt2>
        <a:srgbClr val="FFFFFF"/>
      </a:lt2>
      <a:accent1>
        <a:srgbClr val="206C9E"/>
      </a:accent1>
      <a:accent2>
        <a:srgbClr val="84B641"/>
      </a:accent2>
      <a:accent3>
        <a:srgbClr val="07A9FF"/>
      </a:accent3>
      <a:accent4>
        <a:srgbClr val="AA172C"/>
      </a:accent4>
      <a:accent5>
        <a:srgbClr val="CCCCCC"/>
      </a:accent5>
      <a:accent6>
        <a:srgbClr val="5157A1"/>
      </a:accent6>
      <a:hlink>
        <a:srgbClr val="A0312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8A905A293C66449E033310AAC54865" ma:contentTypeVersion="12" ma:contentTypeDescription="Create a new document." ma:contentTypeScope="" ma:versionID="64da5783ef3838a307e55bd68edce1c3">
  <xsd:schema xmlns:xsd="http://www.w3.org/2001/XMLSchema" xmlns:xs="http://www.w3.org/2001/XMLSchema" xmlns:p="http://schemas.microsoft.com/office/2006/metadata/properties" xmlns:ns1="http://schemas.microsoft.com/sharepoint/v3" xmlns:ns3="d2072d6a-666a-49ef-9387-c0a5c839716d" xmlns:ns4="4ec4069d-7423-4814-b021-5605dc7051eb" targetNamespace="http://schemas.microsoft.com/office/2006/metadata/properties" ma:root="true" ma:fieldsID="bf6a63cee938cff235efc046fe1e52a7" ns1:_="" ns3:_="" ns4:_="">
    <xsd:import namespace="http://schemas.microsoft.com/sharepoint/v3"/>
    <xsd:import namespace="d2072d6a-666a-49ef-9387-c0a5c839716d"/>
    <xsd:import namespace="4ec4069d-7423-4814-b021-5605dc7051eb"/>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072d6a-666a-49ef-9387-c0a5c83971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c4069d-7423-4814-b021-5605dc7051e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7BE9D95-4D3F-4313-912B-0B7F054E14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2072d6a-666a-49ef-9387-c0a5c839716d"/>
    <ds:schemaRef ds:uri="4ec4069d-7423-4814-b021-5605dc705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5BA20C22-D077-412B-81BA-8B2541026FAD}">
  <ds:schemaRefs>
    <ds:schemaRef ds:uri="http://schemas.microsoft.com/office/2006/metadata/properties"/>
    <ds:schemaRef ds:uri="http://schemas.microsoft.com/sharepoint/v3"/>
    <ds:schemaRef ds:uri="d2072d6a-666a-49ef-9387-c0a5c839716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4ec4069d-7423-4814-b021-5605dc7051e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1866</Words>
  <Application>Microsoft Macintosh PowerPoint</Application>
  <PresentationFormat>Widescreen</PresentationFormat>
  <Paragraphs>369</Paragraphs>
  <Slides>20</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Helvetica Light</vt:lpstr>
      <vt:lpstr>Lucida Grande</vt:lpstr>
      <vt:lpstr>Symbol</vt:lpstr>
      <vt:lpstr>System Font Regular</vt:lpstr>
      <vt:lpstr>1_Office Theme</vt:lpstr>
      <vt:lpstr>LEGEND-1000 and Particle and Nuclear Physics Synergies</vt:lpstr>
      <vt:lpstr>Outline</vt:lpstr>
      <vt:lpstr>The LEGEND-1000 Discovery Sensitivity</vt:lpstr>
      <vt:lpstr>The LEGEND-1000 Experiment: Overview</vt:lpstr>
      <vt:lpstr>Innovation toward LEGEND-1000: enrGe Detectors</vt:lpstr>
      <vt:lpstr>Innovation toward LEGEND-1000: LAr Instrumentation</vt:lpstr>
      <vt:lpstr>Innovation toward LEGEND-1000: LEGEND-200</vt:lpstr>
      <vt:lpstr>The Baseline Design: Underground Liquid Argon</vt:lpstr>
      <vt:lpstr>LEGEND-1000 Baseline Design: Underground Site</vt:lpstr>
      <vt:lpstr>The Project</vt:lpstr>
      <vt:lpstr>NSAC Long-Range Plan 2015 </vt:lpstr>
      <vt:lpstr>The Portfolio Review</vt:lpstr>
      <vt:lpstr>DOE Scope and Cost</vt:lpstr>
      <vt:lpstr>Notional Technically Driven Schedule</vt:lpstr>
      <vt:lpstr>LEGEND-1000 WBS   (SNOLAB Option)</vt:lpstr>
      <vt:lpstr>LEGEND-1000 WBS   (LNGS Option)</vt:lpstr>
      <vt:lpstr>LEGEND-1000 Project Organization</vt:lpstr>
      <vt:lpstr>International Level-2 and Level-3 Task Leaders</vt:lpstr>
      <vt:lpstr>LEGEND-1000 R&amp;D</vt:lpstr>
      <vt:lpstr>UK Opportunities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2021-05-11T17:16:56Z</cp:lastPrinted>
  <dcterms:created xsi:type="dcterms:W3CDTF">2018-07-12T19:30:01Z</dcterms:created>
  <dcterms:modified xsi:type="dcterms:W3CDTF">2022-04-04T03:08:30Z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0x010100258A905A293C66449E033310AAC54865</vt:lpwstr>
  </property>
</Properties>
</file>